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75"/>
  </p:notesMasterIdLst>
  <p:sldIdLst>
    <p:sldId id="258" r:id="rId2"/>
    <p:sldId id="257" r:id="rId3"/>
    <p:sldId id="357" r:id="rId4"/>
    <p:sldId id="358" r:id="rId5"/>
    <p:sldId id="359" r:id="rId6"/>
    <p:sldId id="360" r:id="rId7"/>
    <p:sldId id="361" r:id="rId8"/>
    <p:sldId id="362" r:id="rId9"/>
    <p:sldId id="363" r:id="rId10"/>
    <p:sldId id="364" r:id="rId11"/>
    <p:sldId id="365" r:id="rId12"/>
    <p:sldId id="366" r:id="rId13"/>
    <p:sldId id="367" r:id="rId14"/>
    <p:sldId id="368" r:id="rId15"/>
    <p:sldId id="369" r:id="rId16"/>
    <p:sldId id="370" r:id="rId17"/>
    <p:sldId id="371" r:id="rId18"/>
    <p:sldId id="372" r:id="rId19"/>
    <p:sldId id="373" r:id="rId20"/>
    <p:sldId id="374" r:id="rId21"/>
    <p:sldId id="375" r:id="rId22"/>
    <p:sldId id="376" r:id="rId23"/>
    <p:sldId id="377" r:id="rId24"/>
    <p:sldId id="378" r:id="rId25"/>
    <p:sldId id="379" r:id="rId26"/>
    <p:sldId id="380" r:id="rId27"/>
    <p:sldId id="381" r:id="rId28"/>
    <p:sldId id="382" r:id="rId29"/>
    <p:sldId id="383" r:id="rId30"/>
    <p:sldId id="384" r:id="rId31"/>
    <p:sldId id="385" r:id="rId32"/>
    <p:sldId id="386" r:id="rId33"/>
    <p:sldId id="387" r:id="rId34"/>
    <p:sldId id="388" r:id="rId35"/>
    <p:sldId id="389" r:id="rId36"/>
    <p:sldId id="390" r:id="rId37"/>
    <p:sldId id="391" r:id="rId38"/>
    <p:sldId id="392" r:id="rId39"/>
    <p:sldId id="393" r:id="rId40"/>
    <p:sldId id="394" r:id="rId41"/>
    <p:sldId id="395" r:id="rId42"/>
    <p:sldId id="396" r:id="rId43"/>
    <p:sldId id="397" r:id="rId44"/>
    <p:sldId id="398" r:id="rId45"/>
    <p:sldId id="399" r:id="rId46"/>
    <p:sldId id="400" r:id="rId47"/>
    <p:sldId id="401" r:id="rId48"/>
    <p:sldId id="402" r:id="rId49"/>
    <p:sldId id="403" r:id="rId50"/>
    <p:sldId id="404" r:id="rId51"/>
    <p:sldId id="405" r:id="rId52"/>
    <p:sldId id="406" r:id="rId53"/>
    <p:sldId id="407" r:id="rId54"/>
    <p:sldId id="408" r:id="rId55"/>
    <p:sldId id="409" r:id="rId56"/>
    <p:sldId id="410" r:id="rId57"/>
    <p:sldId id="411" r:id="rId58"/>
    <p:sldId id="412" r:id="rId59"/>
    <p:sldId id="413" r:id="rId60"/>
    <p:sldId id="414" r:id="rId61"/>
    <p:sldId id="415" r:id="rId62"/>
    <p:sldId id="416" r:id="rId63"/>
    <p:sldId id="417" r:id="rId64"/>
    <p:sldId id="418" r:id="rId65"/>
    <p:sldId id="419" r:id="rId66"/>
    <p:sldId id="420" r:id="rId67"/>
    <p:sldId id="421" r:id="rId68"/>
    <p:sldId id="422" r:id="rId69"/>
    <p:sldId id="423" r:id="rId70"/>
    <p:sldId id="424" r:id="rId71"/>
    <p:sldId id="425" r:id="rId72"/>
    <p:sldId id="426" r:id="rId73"/>
    <p:sldId id="333" r:id="rId7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5757"/>
    <a:srgbClr val="200EA2"/>
    <a:srgbClr val="462300"/>
    <a:srgbClr val="663300"/>
    <a:srgbClr val="FFFFFF"/>
    <a:srgbClr val="E2D18A"/>
    <a:srgbClr val="DFD299"/>
    <a:srgbClr val="CFBE77"/>
    <a:srgbClr val="E0D08C"/>
    <a:srgbClr val="2C0AF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2677" autoAdjust="0"/>
    <p:restoredTop sz="94666" autoAdjust="0"/>
  </p:normalViewPr>
  <p:slideViewPr>
    <p:cSldViewPr>
      <p:cViewPr>
        <p:scale>
          <a:sx n="60" d="100"/>
          <a:sy n="60" d="100"/>
        </p:scale>
        <p:origin x="360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73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русский</c:v>
                </c:pt>
              </c:strCache>
            </c:strRef>
          </c:tx>
          <c:spPr>
            <a:ln w="50800" cmpd="sng">
              <a:solidFill>
                <a:srgbClr val="008000"/>
              </a:solidFill>
            </a:ln>
          </c:spPr>
          <c:marker>
            <c:spPr>
              <a:solidFill>
                <a:srgbClr val="FFFF00"/>
              </a:solidFill>
              <a:ln>
                <a:solidFill>
                  <a:srgbClr val="008000"/>
                </a:solidFill>
              </a:ln>
            </c:spPr>
          </c:marker>
          <c:cat>
            <c:numRef>
              <c:f>Лист1!$A$2:$A$10</c:f>
              <c:numCache>
                <c:formatCode>General</c:formatCod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numCache>
            </c:num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55.3</c:v>
                </c:pt>
                <c:pt idx="1">
                  <c:v>58.3</c:v>
                </c:pt>
                <c:pt idx="2">
                  <c:v>63.9</c:v>
                </c:pt>
                <c:pt idx="3">
                  <c:v>66.5</c:v>
                </c:pt>
                <c:pt idx="4">
                  <c:v>65.8</c:v>
                </c:pt>
                <c:pt idx="5">
                  <c:v>66.900000000000006</c:v>
                </c:pt>
                <c:pt idx="6">
                  <c:v>71.599999999999994</c:v>
                </c:pt>
                <c:pt idx="7">
                  <c:v>72.599999999999994</c:v>
                </c:pt>
                <c:pt idx="8">
                  <c:v>73.3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математика</c:v>
                </c:pt>
              </c:strCache>
            </c:strRef>
          </c:tx>
          <c:spPr>
            <a:ln w="50800">
              <a:solidFill>
                <a:srgbClr val="C00000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rgbClr val="C00000"/>
                </a:solidFill>
              </a:ln>
            </c:spPr>
          </c:marker>
          <c:cat>
            <c:numRef>
              <c:f>Лист1!$A$2:$A$10</c:f>
              <c:numCache>
                <c:formatCode>General</c:formatCod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numCache>
            </c:num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40.200000000000003</c:v>
                </c:pt>
                <c:pt idx="1">
                  <c:v>41.5</c:v>
                </c:pt>
                <c:pt idx="2">
                  <c:v>49.5</c:v>
                </c:pt>
                <c:pt idx="3">
                  <c:v>48.6</c:v>
                </c:pt>
                <c:pt idx="4">
                  <c:v>52.3</c:v>
                </c:pt>
                <c:pt idx="5">
                  <c:v>48.3</c:v>
                </c:pt>
                <c:pt idx="6">
                  <c:v>51.2</c:v>
                </c:pt>
                <c:pt idx="7">
                  <c:v>50.6</c:v>
                </c:pt>
                <c:pt idx="8">
                  <c:v>53.53</c:v>
                </c:pt>
              </c:numCache>
            </c:numRef>
          </c:val>
        </c:ser>
        <c:marker val="1"/>
        <c:axId val="126232448"/>
        <c:axId val="126233984"/>
      </c:lineChart>
      <c:catAx>
        <c:axId val="12623244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6233984"/>
        <c:crosses val="autoZero"/>
        <c:auto val="1"/>
        <c:lblAlgn val="ctr"/>
        <c:lblOffset val="100"/>
      </c:catAx>
      <c:valAx>
        <c:axId val="126233984"/>
        <c:scaling>
          <c:orientation val="minMax"/>
          <c:min val="25"/>
        </c:scaling>
        <c:axPos val="l"/>
        <c:majorGridlines>
          <c:spPr>
            <a:ln>
              <a:solidFill>
                <a:schemeClr val="bg2">
                  <a:lumMod val="75000"/>
                </a:schemeClr>
              </a:solidFill>
            </a:ln>
          </c:spPr>
        </c:majorGridlines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baseline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6232448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baseline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школьники</c:v>
                </c:pt>
              </c:strCache>
            </c:strRef>
          </c:tx>
          <c:dLbls>
            <c:dLbl>
              <c:idx val="0"/>
              <c:layout>
                <c:manualLayout>
                  <c:x val="0.12191358024691404"/>
                  <c:y val="-1.964222862626160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01851851851852"/>
                  <c:y val="-2.52542939480505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2015-2016</c:v>
                </c:pt>
                <c:pt idx="1">
                  <c:v>2016-2017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</c:v>
                </c:pt>
                <c:pt idx="1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студенты</c:v>
                </c:pt>
              </c:strCache>
            </c:strRef>
          </c:tx>
          <c:dLbls>
            <c:dLbl>
              <c:idx val="0"/>
              <c:layout>
                <c:manualLayout>
                  <c:x val="0.104938271604938"/>
                  <c:y val="-6.1732718539678814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0802469135802503"/>
                  <c:y val="-3.08663592698394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2015-2016</c:v>
                </c:pt>
                <c:pt idx="1">
                  <c:v>2016-2017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27</c:v>
                </c:pt>
                <c:pt idx="1">
                  <c:v>6</c:v>
                </c:pt>
              </c:numCache>
            </c:numRef>
          </c:val>
        </c:ser>
        <c:overlap val="100"/>
        <c:axId val="138508544"/>
        <c:axId val="138522624"/>
      </c:barChart>
      <c:catAx>
        <c:axId val="138508544"/>
        <c:scaling>
          <c:orientation val="minMax"/>
        </c:scaling>
        <c:axPos val="b"/>
        <c:numFmt formatCode="General" sourceLinked="0"/>
        <c:tickLblPos val="nextTo"/>
        <c:crossAx val="138522624"/>
        <c:crosses val="autoZero"/>
        <c:auto val="1"/>
        <c:lblAlgn val="ctr"/>
        <c:lblOffset val="100"/>
      </c:catAx>
      <c:valAx>
        <c:axId val="138522624"/>
        <c:scaling>
          <c:orientation val="minMax"/>
        </c:scaling>
        <c:axPos val="l"/>
        <c:numFmt formatCode="General" sourceLinked="1"/>
        <c:tickLblPos val="nextTo"/>
        <c:crossAx val="138508544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24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D3B08C-A988-1148-A666-677B44CB5B51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10C3CD-E22F-5B42-AB17-4B92293C89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9432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4FB6C-E7EC-4D4D-8DCE-1D874E5F0E0A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2157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699FF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 descr="нлнк (1) - копия - копия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197" r="4733"/>
          <a:stretch>
            <a:fillRect/>
          </a:stretch>
        </p:blipFill>
        <p:spPr bwMode="auto">
          <a:xfrm>
            <a:off x="-29760" y="5385197"/>
            <a:ext cx="914400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&#1089;&#1086;&#1076;&#1086;&#1082;&#1083;&#1072;&#1076;&#1095;&#1080;&#1082;&#1080;/&#1052;&#1072;&#1090;&#1102;&#1096;&#1080;&#1085;%20&#1042;.&#1053;..pptx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1.png"/><Relationship Id="rId4" Type="http://schemas.openxmlformats.org/officeDocument/2006/relationships/image" Target="../media/image44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0" y="890609"/>
            <a:ext cx="9143999" cy="55387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«Духовно</a:t>
            </a:r>
            <a:r>
              <a:rPr lang="tt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нравственное и этнокультурное воспитание как базисный компонент государственных образовательных стандартов: новое содержание, технологии, управленческие решения» </a:t>
            </a:r>
          </a:p>
          <a:p>
            <a:endParaRPr lang="ru-RU" altLang="ru-RU" sz="4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4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«Дәүләт белем бирү стандартларының базис компоненты буларак әхлакый һәм этнокультур тәрбия: яңа эчтәлек, технологияләр, идарә итү карарлары»</a:t>
            </a:r>
            <a:endParaRPr lang="ru-RU" sz="4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4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4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045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1439" y="-35644"/>
            <a:ext cx="8501122" cy="147002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Лучший директор школы 2017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Бликин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Андрей Иванович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ото Шакирова Р.М. 20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98848" y="1378938"/>
            <a:ext cx="3146303" cy="4712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3" cstate="print"/>
          <a:srcRect l="35197" r="4733"/>
          <a:stretch>
            <a:fillRect/>
          </a:stretch>
        </p:blipFill>
        <p:spPr>
          <a:xfrm>
            <a:off x="0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55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52396" y="1238895"/>
            <a:ext cx="5572132" cy="14700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Победитель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Республиканского этапа Всероссийского конкурса «Воспитать человека» в номинации «Классный руководитель года» </a:t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Гурьянова Светлана Анатольевна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\Desktop\фото для доклада\IMG_56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9512" y="1357298"/>
            <a:ext cx="3680591" cy="3643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4" cstate="print"/>
          <a:srcRect l="35197" r="4733"/>
          <a:stretch>
            <a:fillRect/>
          </a:stretch>
        </p:blipFill>
        <p:spPr>
          <a:xfrm>
            <a:off x="0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5191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43306" y="260648"/>
            <a:ext cx="5500694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Призер Республиканского этапа конкурса «Воспитать человека» в номинации «Лучший  педагог-организатор»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Филиппова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Анна Сергеевна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ownloads\Филиппова Анна Сергеевна   МБОУ «СОШ №2» НМР Р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20247" t="20260" r="21487" b="5390"/>
          <a:stretch>
            <a:fillRect/>
          </a:stretch>
        </p:blipFill>
        <p:spPr bwMode="auto">
          <a:xfrm>
            <a:off x="226188" y="271302"/>
            <a:ext cx="3429024" cy="5836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4" cstate="print"/>
          <a:srcRect l="35197" r="4733"/>
          <a:stretch>
            <a:fillRect/>
          </a:stretch>
        </p:blipFill>
        <p:spPr>
          <a:xfrm>
            <a:off x="0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71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496" y="692696"/>
            <a:ext cx="5040560" cy="50189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Победитель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b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</a:t>
            </a:r>
            <a:r>
              <a:rPr lang="ru-RU" sz="280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номинации </a:t>
            </a:r>
            <a:r>
              <a:rPr lang="ru-RU" sz="280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80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Учитель- творец» Всероссийского конкурса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«Лучший учитель татарского языка</a:t>
            </a:r>
            <a:r>
              <a:rPr lang="ru-RU" sz="280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  </a:t>
            </a:r>
            <a:r>
              <a:rPr lang="ru-RU" sz="280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80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рамках Всероссийского конкурса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Учитель года - 2017</a:t>
            </a:r>
            <a:r>
              <a:rPr lang="ru-RU" sz="280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36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Александрова Алсу </a:t>
            </a:r>
            <a:r>
              <a:rPr lang="ru-RU" sz="3600" b="1" dirty="0" err="1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Исмагиловна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92696"/>
            <a:ext cx="3706683" cy="5018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3" cstate="print"/>
          <a:srcRect l="35197" r="4733"/>
          <a:stretch>
            <a:fillRect/>
          </a:stretch>
        </p:blipFill>
        <p:spPr>
          <a:xfrm>
            <a:off x="0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395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564904"/>
            <a:ext cx="4286280" cy="228316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/>
                <a:ea typeface="Calibri"/>
              </a:rPr>
              <a:t>Леонтьева Татьяна Николаевна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66326"/>
            <a:ext cx="3553644" cy="4778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2843" y="904393"/>
            <a:ext cx="4927103" cy="220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auto"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</a:pP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Призер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Всероссийского конкурса мастер-классов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учителей родных языков «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Туган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тел»</a:t>
            </a:r>
          </a:p>
        </p:txBody>
      </p:sp>
      <p:pic>
        <p:nvPicPr>
          <p:cNvPr id="6" name="Рисунок 5" descr="нлнк (1) - копия - копия.png"/>
          <p:cNvPicPr>
            <a:picLocks noChangeAspect="1"/>
          </p:cNvPicPr>
          <p:nvPr/>
        </p:nvPicPr>
        <p:blipFill>
          <a:blip r:embed="rId3" cstate="print"/>
          <a:srcRect l="35197" r="4733"/>
          <a:stretch>
            <a:fillRect/>
          </a:stretch>
        </p:blipFill>
        <p:spPr>
          <a:xfrm>
            <a:off x="0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391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0001" y="99818"/>
            <a:ext cx="8643998" cy="1362452"/>
          </a:xfrm>
        </p:spPr>
        <p:txBody>
          <a:bodyPr>
            <a:noAutofit/>
          </a:bodyPr>
          <a:lstStyle/>
          <a:p>
            <a:pPr marL="342900" indent="-342900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Лучшие учителя  в рамках ПНП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«Образование» в 2017 году 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(победители РФ)</a:t>
            </a: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348" y="1772816"/>
            <a:ext cx="1695600" cy="2544118"/>
          </a:xfrm>
          <a:prstGeom prst="rect">
            <a:avLst/>
          </a:prstGeom>
        </p:spPr>
      </p:pic>
      <p:pic>
        <p:nvPicPr>
          <p:cNvPr id="5" name="Изображение 4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326" r="13534"/>
          <a:stretch/>
        </p:blipFill>
        <p:spPr>
          <a:xfrm>
            <a:off x="6751908" y="1782165"/>
            <a:ext cx="1695600" cy="254520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443" r="16889" b="583"/>
          <a:stretch/>
        </p:blipFill>
        <p:spPr>
          <a:xfrm>
            <a:off x="683568" y="1772816"/>
            <a:ext cx="1695600" cy="254520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128" y="1782165"/>
            <a:ext cx="1695600" cy="2545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7458" y="4355566"/>
            <a:ext cx="186781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Мачтакова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Наталья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Ивановна</a:t>
            </a:r>
          </a:p>
          <a:p>
            <a:pPr lvl="0" algn="ctr"/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гимназия № 22 </a:t>
            </a: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14831" y="4331000"/>
            <a:ext cx="176016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Гурьянова </a:t>
            </a: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Светлана </a:t>
            </a: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Анатольевна </a:t>
            </a:r>
          </a:p>
          <a:p>
            <a:pPr lvl="0" algn="ctr"/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 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27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4883" y="4350780"/>
            <a:ext cx="197079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Жданова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Марина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Александровна</a:t>
            </a:r>
          </a:p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 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10</a:t>
            </a:r>
            <a:endParaRPr lang="ru-RU" sz="2000" i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88775" y="4350780"/>
            <a:ext cx="169604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Гурьянова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Светлана </a:t>
            </a: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Анатольевна</a:t>
            </a:r>
          </a:p>
          <a:p>
            <a:pPr lvl="0" algn="ctr"/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 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27 </a:t>
            </a:r>
          </a:p>
          <a:p>
            <a:pPr algn="ctr"/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5" name="Рисунок 5" descr="нлнк (1) - копия - копия.png"/>
          <p:cNvPicPr>
            <a:picLocks noChangeAspect="1"/>
          </p:cNvPicPr>
          <p:nvPr/>
        </p:nvPicPr>
        <p:blipFill>
          <a:blip r:embed="rId6" cstate="print"/>
          <a:srcRect l="35197" r="4733"/>
          <a:stretch>
            <a:fillRect/>
          </a:stretch>
        </p:blipFill>
        <p:spPr>
          <a:xfrm>
            <a:off x="0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6642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57222" y="225186"/>
            <a:ext cx="9501222" cy="122413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Грантовая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поддержка учителей, имеющих первую, высшую квалификационные категории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251520" y="1961998"/>
          <a:ext cx="8606760" cy="377125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106430"/>
                <a:gridCol w="2500330"/>
              </a:tblGrid>
              <a:tr h="5502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Грант </a:t>
                      </a:r>
                      <a:endParaRPr lang="ru-RU" sz="2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</a:t>
                      </a:r>
                      <a:r>
                        <a:rPr lang="ru-RU" sz="2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победителей</a:t>
                      </a:r>
                      <a:endParaRPr lang="ru-RU" sz="2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649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«Учитель – наставник» (высшая категория)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24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0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«Учитель – эксперт» (высшая категория)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«Учитель – мастер» (первая категория)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«Старший учитель»</a:t>
                      </a:r>
                      <a:r>
                        <a:rPr lang="ru-RU" sz="2400" b="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4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(первая категория)</a:t>
                      </a:r>
                      <a:endParaRPr lang="ru-RU" sz="24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32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0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2982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0" y="5357826"/>
            <a:ext cx="9144000" cy="1500174"/>
          </a:xfrm>
          <a:prstGeom prst="rect">
            <a:avLst/>
          </a:prstGeom>
        </p:spPr>
      </p:pic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67544" y="-75332"/>
            <a:ext cx="8229600" cy="40798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Гранты  учреждений среднего профессионального образования</a:t>
            </a:r>
          </a:p>
        </p:txBody>
      </p:sp>
      <p:graphicFrame>
        <p:nvGraphicFramePr>
          <p:cNvPr id="4" name="Содержимое 4"/>
          <p:cNvGraphicFramePr>
            <a:graphicFrameLocks/>
          </p:cNvGraphicFramePr>
          <p:nvPr>
            <p:extLst/>
          </p:nvPr>
        </p:nvGraphicFramePr>
        <p:xfrm>
          <a:off x="251520" y="805017"/>
          <a:ext cx="8640960" cy="56483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8164"/>
                <a:gridCol w="1573199"/>
                <a:gridCol w="1573199"/>
                <a:gridCol w="1490214"/>
                <a:gridCol w="1656184"/>
              </a:tblGrid>
              <a:tr h="3476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организация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участники/победители</a:t>
                      </a:r>
                    </a:p>
                  </a:txBody>
                  <a:tcPr marL="91439" marR="91439" marT="45718" marB="45718"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/>
                </a:tc>
              </a:tr>
              <a:tr h="50405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2070" marR="42070" marT="0" marB="0" horzOverflow="overflow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u="none" strike="noStrike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Новый мастер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7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u="none" strike="noStrike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Лучший мастер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7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Лучший преподаватель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7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Лучший педагог дополнительного образования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7" marB="0" anchor="ctr"/>
                </a:tc>
              </a:tr>
              <a:tr h="467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Сварочно-монтажный колледж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3/1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</a:tr>
              <a:tr h="467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Техникум нефтехимии и нефтепереработки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2/1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3/2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3/1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1/1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</a:tr>
              <a:tr h="467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Агропромышленный колледж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3/2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3/2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</a:tr>
              <a:tr h="467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Технологический колледж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</a:tr>
              <a:tr h="7009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Политехнический колледж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им. Е.Н.Королёва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</a:tr>
              <a:tr h="467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Нефтехимический колледж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1/1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</a:tr>
              <a:tr h="467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Индустриальный техникум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2/1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</a:tr>
              <a:tr h="467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Педагогический колледж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3/3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</a:tr>
              <a:tr h="3893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2070" marR="42070" marT="0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5/2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13/4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19/8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1/1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349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9900" y="119062"/>
            <a:ext cx="8229600" cy="7143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Рейтинговые показатели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Содержимое 1"/>
          <p:cNvSpPr>
            <a:spLocks noGrp="1"/>
          </p:cNvSpPr>
          <p:nvPr>
            <p:ph idx="1"/>
          </p:nvPr>
        </p:nvSpPr>
        <p:spPr>
          <a:xfrm>
            <a:off x="285720" y="1375538"/>
            <a:ext cx="8572500" cy="4357718"/>
          </a:xfrm>
        </p:spPr>
        <p:txBody>
          <a:bodyPr>
            <a:normAutofit/>
          </a:bodyPr>
          <a:lstStyle/>
          <a:p>
            <a:pPr>
              <a:buFont typeface="Symbol" pitchFamily="18" charset="2"/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Русский язык, средний балл</a:t>
            </a:r>
          </a:p>
          <a:p>
            <a:pPr>
              <a:buFont typeface="Symbol" pitchFamily="18" charset="2"/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Математика (профиль), средний балл</a:t>
            </a:r>
          </a:p>
          <a:p>
            <a:pPr>
              <a:buFont typeface="Symbol" pitchFamily="18" charset="2"/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Предметы по выбору, средний балл</a:t>
            </a:r>
          </a:p>
          <a:p>
            <a:pPr>
              <a:buFont typeface="Symbol" pitchFamily="18" charset="2"/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Доля учеников с результатом 80 и более баллов</a:t>
            </a:r>
          </a:p>
          <a:p>
            <a:pPr>
              <a:buFont typeface="Symbol" pitchFamily="18" charset="2"/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Доля выпускников 11 класса, не получивших аттестат</a:t>
            </a:r>
          </a:p>
          <a:p>
            <a:pPr>
              <a:buFont typeface="Symbol" pitchFamily="18" charset="2"/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Рейтинговое место по результатам регионального этапа Всероссийской олимпиады</a:t>
            </a:r>
          </a:p>
        </p:txBody>
      </p:sp>
      <p:pic>
        <p:nvPicPr>
          <p:cNvPr id="6" name="Рисунок 5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869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/>
          </p:nvPr>
        </p:nvGraphicFramePr>
        <p:xfrm>
          <a:off x="294354" y="1134576"/>
          <a:ext cx="8640960" cy="48867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77316"/>
                <a:gridCol w="6863644"/>
              </a:tblGrid>
              <a:tr h="44629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 в рейтинге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Муниципальное  образование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3706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Бугульминский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3706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Сабинский</a:t>
                      </a:r>
                      <a:endParaRPr lang="ru-RU" sz="20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3706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Набережные Челны</a:t>
                      </a:r>
                    </a:p>
                  </a:txBody>
                  <a:tcPr anchor="ctr"/>
                </a:tc>
              </a:tr>
              <a:tr h="33706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</a:t>
                      </a:r>
                    </a:p>
                  </a:txBody>
                  <a:tcPr anchor="ctr"/>
                </a:tc>
              </a:tr>
              <a:tr h="35054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endParaRPr lang="ru-RU" sz="2400" b="0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Казань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3706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Кукморский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3706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000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Мамадышский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3706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Лениногорский</a:t>
                      </a:r>
                      <a:endParaRPr lang="ru-RU" sz="20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6402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Азнакаевский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3663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Зеленодольский</a:t>
                      </a:r>
                      <a:endParaRPr lang="ru-RU" sz="20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Заголовок 2"/>
          <p:cNvSpPr txBox="1">
            <a:spLocks/>
          </p:cNvSpPr>
          <p:nvPr/>
        </p:nvSpPr>
        <p:spPr>
          <a:xfrm>
            <a:off x="500034" y="71414"/>
            <a:ext cx="8229600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Качество образования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Рисунок 3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50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46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>
            <a:hlinkClick r:id="rId2" action="ppaction://hlinkpres?slideindex=1&amp;slidetitle="/>
          </p:cNvPr>
          <p:cNvSpPr txBox="1">
            <a:spLocks/>
          </p:cNvSpPr>
          <p:nvPr/>
        </p:nvSpPr>
        <p:spPr>
          <a:xfrm>
            <a:off x="0" y="188640"/>
            <a:ext cx="9144000" cy="6048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«Актуальные направления муниципальной образовательной политики: приоритеты и перспективы»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сәясәтенең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юнәлешләре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өстенлекләр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киләчәк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alt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97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3572" y="188640"/>
            <a:ext cx="9144000" cy="108012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Динамика результатов по обязательным предметам (средний балл)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/>
          </p:nvPr>
        </p:nvGraphicFramePr>
        <p:xfrm>
          <a:off x="251520" y="1772816"/>
          <a:ext cx="8640960" cy="4227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нлнк (1) - копия - копия.png"/>
          <p:cNvPicPr>
            <a:picLocks noChangeAspect="1"/>
          </p:cNvPicPr>
          <p:nvPr/>
        </p:nvPicPr>
        <p:blipFill>
          <a:blip r:embed="rId3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2008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525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 школ по ЕГЭ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672866597"/>
              </p:ext>
            </p:extLst>
          </p:nvPr>
        </p:nvGraphicFramePr>
        <p:xfrm>
          <a:off x="457200" y="1556792"/>
          <a:ext cx="8229600" cy="3752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marL="7200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№35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err="1" smtClean="0">
                          <a:solidFill>
                            <a:srgbClr val="002060"/>
                          </a:solidFill>
                          <a:latin typeface="Times New Roman"/>
                        </a:rPr>
                        <a:t>Кармалинская</a:t>
                      </a:r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latin typeface="Times New Roman"/>
                        </a:rPr>
                        <a:t>  школа</a:t>
                      </a: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7200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№33 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ru-RU" sz="2400" b="0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школа №21</a:t>
                      </a: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72000" algn="ctr" fontAlgn="b"/>
                      <a:r>
                        <a:rPr lang="ru-RU" sz="2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№22 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ru-RU" sz="2400" b="0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школа №2</a:t>
                      </a: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72000" algn="ctr" fontAlgn="b"/>
                      <a:r>
                        <a:rPr lang="ru-RU" sz="2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№10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ru-RU" sz="2400" b="0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школа №8</a:t>
                      </a: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72000" algn="ctr" fontAlgn="b"/>
                      <a:r>
                        <a:rPr lang="ru-RU" sz="2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№24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ru-RU" sz="2400" b="0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школа №9</a:t>
                      </a: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72000" algn="ctr" fontAlgn="b"/>
                      <a:r>
                        <a:rPr lang="ru-RU" sz="2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№25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ru-RU" sz="2400" b="0" i="0" u="none" strike="noStrike" dirty="0" err="1" smtClean="0">
                          <a:solidFill>
                            <a:srgbClr val="002060"/>
                          </a:solidFill>
                          <a:latin typeface="Times New Roman"/>
                        </a:rPr>
                        <a:t>Большеафанасовская</a:t>
                      </a:r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latin typeface="Times New Roman"/>
                        </a:rPr>
                        <a:t> школа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72000" algn="ctr" fontAlgn="b"/>
                      <a:r>
                        <a:rPr lang="ru-RU" sz="2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№32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ru-RU" sz="2400" b="0" i="0" u="none" strike="noStrike" dirty="0" err="1" smtClean="0">
                          <a:solidFill>
                            <a:srgbClr val="002060"/>
                          </a:solidFill>
                          <a:latin typeface="Times New Roman"/>
                        </a:rPr>
                        <a:t>Красноключинская</a:t>
                      </a:r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latin typeface="Times New Roman"/>
                        </a:rPr>
                        <a:t> школа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72000" algn="ctr" fontAlgn="b"/>
                      <a:r>
                        <a:rPr lang="ru-RU" sz="2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№26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ru-RU" sz="2400" b="0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школа №31</a:t>
                      </a: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72000" algn="ctr" fontAlgn="b"/>
                      <a:r>
                        <a:rPr lang="ru-RU" sz="2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ru-RU" sz="2400" b="0" i="0" u="none" strike="noStrike" dirty="0" err="1" smtClean="0">
                          <a:solidFill>
                            <a:srgbClr val="002060"/>
                          </a:solidFill>
                          <a:latin typeface="Times New Roman"/>
                        </a:rPr>
                        <a:t>Верхнечелнинская</a:t>
                      </a:r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latin typeface="Times New Roman"/>
                        </a:rPr>
                        <a:t> школа 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72000" algn="ctr" fontAlgn="b"/>
                      <a:r>
                        <a:rPr lang="ru-RU" sz="2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№3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ru-RU" sz="2400" b="0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школа №15</a:t>
                      </a: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5830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698273834"/>
              </p:ext>
            </p:extLst>
          </p:nvPr>
        </p:nvGraphicFramePr>
        <p:xfrm>
          <a:off x="501744" y="836712"/>
          <a:ext cx="8174712" cy="58292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91612"/>
                <a:gridCol w="1870732"/>
                <a:gridCol w="1942688"/>
                <a:gridCol w="1369680"/>
              </a:tblGrid>
              <a:tr h="38249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21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редмет</a:t>
                      </a:r>
                      <a:endParaRPr lang="ru-RU" sz="21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b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средний балл НМР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24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г.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динамика</a:t>
                      </a:r>
                    </a:p>
                  </a:txBody>
                  <a:tcPr marL="68580" marR="68580" marT="0" marB="0" anchor="ctr"/>
                </a:tc>
              </a:tr>
              <a:tr h="41793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 pitchFamily="18" charset="0"/>
                          <a:cs typeface="Times New Roman" pitchFamily="18" charset="0"/>
                        </a:rPr>
                        <a:t>72,6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+0,7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  <a:tr h="4392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 П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 pitchFamily="18" charset="0"/>
                          <a:cs typeface="Times New Roman" pitchFamily="18" charset="0"/>
                        </a:rPr>
                        <a:t>50,6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 pitchFamily="18" charset="0"/>
                          <a:cs typeface="Times New Roman" pitchFamily="18" charset="0"/>
                        </a:rPr>
                        <a:t>53,53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ru-RU" sz="2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2,93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  <a:tr h="41056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 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 pitchFamily="18" charset="0"/>
                          <a:cs typeface="Times New Roman" pitchFamily="18" charset="0"/>
                        </a:rPr>
                        <a:t>4,28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 pitchFamily="18" charset="0"/>
                          <a:cs typeface="Times New Roman" pitchFamily="18" charset="0"/>
                        </a:rPr>
                        <a:t>4,53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+0,25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  <a:tr h="458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 pitchFamily="18" charset="0"/>
                          <a:cs typeface="Times New Roman" pitchFamily="18" charset="0"/>
                        </a:rPr>
                        <a:t>56,5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 pitchFamily="18" charset="0"/>
                          <a:cs typeface="Times New Roman" pitchFamily="18" charset="0"/>
                        </a:rPr>
                        <a:t>61,3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+4,8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  <a:tr h="3824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 pitchFamily="18" charset="0"/>
                          <a:cs typeface="Times New Roman" pitchFamily="18" charset="0"/>
                        </a:rPr>
                        <a:t>54,76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 pitchFamily="18" charset="0"/>
                          <a:cs typeface="Times New Roman" pitchFamily="18" charset="0"/>
                        </a:rPr>
                        <a:t>57,8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+3,04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  <a:tr h="4589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Информатика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 pitchFamily="18" charset="0"/>
                          <a:cs typeface="Times New Roman" pitchFamily="18" charset="0"/>
                        </a:rPr>
                        <a:t>63,77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 pitchFamily="18" charset="0"/>
                          <a:cs typeface="Times New Roman" pitchFamily="18" charset="0"/>
                        </a:rPr>
                        <a:t>67,11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+3,34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  <a:tr h="41601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>
                          <a:latin typeface="Times New Roman" pitchFamily="18" charset="0"/>
                          <a:cs typeface="Times New Roman" pitchFamily="18" charset="0"/>
                        </a:rPr>
                        <a:t>57,5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 pitchFamily="18" charset="0"/>
                          <a:cs typeface="Times New Roman" pitchFamily="18" charset="0"/>
                        </a:rPr>
                        <a:t>61,6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+4,1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  <a:tr h="41601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>
                          <a:latin typeface="Times New Roman" pitchFamily="18" charset="0"/>
                          <a:cs typeface="Times New Roman" pitchFamily="18" charset="0"/>
                        </a:rPr>
                        <a:t>74,8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>
                          <a:latin typeface="Times New Roman" pitchFamily="18" charset="0"/>
                          <a:cs typeface="Times New Roman" pitchFamily="18" charset="0"/>
                        </a:rPr>
                        <a:t>69,86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-4,94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5757"/>
                    </a:solidFill>
                  </a:tcPr>
                </a:tc>
              </a:tr>
              <a:tr h="41601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lang="ru-RU" sz="21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 pitchFamily="18" charset="0"/>
                          <a:cs typeface="Times New Roman" pitchFamily="18" charset="0"/>
                        </a:rPr>
                        <a:t>60,96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 pitchFamily="18" charset="0"/>
                          <a:cs typeface="Times New Roman" pitchFamily="18" charset="0"/>
                        </a:rPr>
                        <a:t>+2,04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  <a:tr h="41601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Английский язык</a:t>
                      </a:r>
                      <a:endParaRPr lang="ru-RU" sz="21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 pitchFamily="18" charset="0"/>
                          <a:cs typeface="Times New Roman" pitchFamily="18" charset="0"/>
                        </a:rPr>
                        <a:t>72,15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 pitchFamily="18" charset="0"/>
                          <a:cs typeface="Times New Roman" pitchFamily="18" charset="0"/>
                        </a:rPr>
                        <a:t>74,4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 pitchFamily="18" charset="0"/>
                          <a:cs typeface="Times New Roman" pitchFamily="18" charset="0"/>
                        </a:rPr>
                        <a:t>+2,25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  <a:tr h="41601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lang="ru-RU" sz="21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 pitchFamily="18" charset="0"/>
                          <a:cs typeface="Times New Roman" pitchFamily="18" charset="0"/>
                        </a:rPr>
                        <a:t>60,05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 pitchFamily="18" charset="0"/>
                          <a:cs typeface="Times New Roman" pitchFamily="18" charset="0"/>
                        </a:rPr>
                        <a:t>64,06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 pitchFamily="18" charset="0"/>
                          <a:cs typeface="Times New Roman" pitchFamily="18" charset="0"/>
                        </a:rPr>
                        <a:t>+4,01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  <a:tr h="41601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  <a:endParaRPr lang="ru-RU" sz="21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 pitchFamily="18" charset="0"/>
                          <a:cs typeface="Times New Roman" pitchFamily="18" charset="0"/>
                        </a:rPr>
                        <a:t>51,85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 pitchFamily="18" charset="0"/>
                          <a:cs typeface="Times New Roman" pitchFamily="18" charset="0"/>
                        </a:rPr>
                        <a:t>60,76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latin typeface="Times New Roman" pitchFamily="18" charset="0"/>
                          <a:cs typeface="Times New Roman" pitchFamily="18" charset="0"/>
                        </a:rPr>
                        <a:t>+8,91</a:t>
                      </a:r>
                      <a:endParaRPr lang="ru-RU" sz="2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-27384"/>
            <a:ext cx="8640960" cy="733219"/>
          </a:xfrm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Результаты ЕГЭ в сравнении с 2016 г.</a:t>
            </a:r>
            <a:endParaRPr lang="ru-RU" sz="38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426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143000" y="103494"/>
            <a:ext cx="6858000" cy="733218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72139128"/>
              </p:ext>
            </p:extLst>
          </p:nvPr>
        </p:nvGraphicFramePr>
        <p:xfrm>
          <a:off x="285719" y="951464"/>
          <a:ext cx="8643999" cy="53578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8417"/>
                <a:gridCol w="1266793"/>
                <a:gridCol w="1192276"/>
                <a:gridCol w="1266793"/>
                <a:gridCol w="1043240"/>
                <a:gridCol w="1043240"/>
                <a:gridCol w="1043240"/>
              </a:tblGrid>
              <a:tr h="382704">
                <a:tc rowSpan="2">
                  <a:txBody>
                    <a:bodyPr/>
                    <a:lstStyle/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0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350" marR="63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НМР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НМР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РТ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НМР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РТ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71,6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69,2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72,7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73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72,5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П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51,2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50,1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50,6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53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53,53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55,19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Б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4,04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4,03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4,28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4,33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4,53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4,5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56,4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54,6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54,76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53,5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57,8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56,66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61,1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63,4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60,05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59,3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64,06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63,1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62,5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59,5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63,77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64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67,11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67,7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60,9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58,4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60,85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58,8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59,15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51,7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52,8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51,85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53,7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60,76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59,31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71,9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67,1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74,81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69,9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69,86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64,9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Английский язык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72,4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72,7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72,15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75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74,4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75,36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56,5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55,6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56,51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57,3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61,3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60,73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60,3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57,7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57,5</a:t>
                      </a: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anose="020B0604020202020204" pitchFamily="34" charset="-128"/>
                          <a:cs typeface="Times New Roman" pitchFamily="18" charset="0"/>
                        </a:rPr>
                        <a:t>58,1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 Unicode MS" panose="020B0604020202020204" pitchFamily="34" charset="-128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61,6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64,27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9670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9302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467544" y="1587418"/>
          <a:ext cx="8208911" cy="40018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99705"/>
                <a:gridCol w="1973296"/>
                <a:gridCol w="2236346"/>
                <a:gridCol w="2499564"/>
              </a:tblGrid>
              <a:tr h="11695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РТ, %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НМР, %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Выпускники школ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08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0,74%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0,28%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08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0,75%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0,82%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08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0,2%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0,3%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08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0,09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40581" y="122307"/>
            <a:ext cx="7488238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получившие аттестат</a:t>
            </a:r>
          </a:p>
        </p:txBody>
      </p:sp>
      <p:pic>
        <p:nvPicPr>
          <p:cNvPr id="8" name="Рисунок 7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8622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78148"/>
            <a:ext cx="8229600" cy="10906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перешедшие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минимальный порог 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88398950"/>
              </p:ext>
            </p:extLst>
          </p:nvPr>
        </p:nvGraphicFramePr>
        <p:xfrm>
          <a:off x="683568" y="1564660"/>
          <a:ext cx="7786743" cy="41685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14710"/>
                <a:gridCol w="2428892"/>
                <a:gridCol w="2143141"/>
              </a:tblGrid>
              <a:tr h="347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ПРЕДМЕТ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НМР, %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РТ, %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</a:tr>
              <a:tr h="347383">
                <a:tc>
                  <a:txBody>
                    <a:bodyPr/>
                    <a:lstStyle/>
                    <a:p>
                      <a:pPr algn="l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Русский язык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0,05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</a:tr>
              <a:tr h="347383">
                <a:tc>
                  <a:txBody>
                    <a:bodyPr/>
                    <a:lstStyle/>
                    <a:p>
                      <a:pPr algn="l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Математика</a:t>
                      </a:r>
                      <a:r>
                        <a:rPr lang="ru-RU" sz="1600" b="1" kern="1200" baseline="0" dirty="0" smtClean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профильная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6,36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5,22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</a:tr>
              <a:tr h="347383">
                <a:tc>
                  <a:txBody>
                    <a:bodyPr/>
                    <a:lstStyle/>
                    <a:p>
                      <a:pPr algn="l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Физика</a:t>
                      </a:r>
                      <a:endParaRPr lang="ru-RU" sz="1600" b="1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0,58</a:t>
                      </a:r>
                      <a:endParaRPr lang="ru-RU" sz="1600" b="1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</a:tr>
              <a:tr h="347383">
                <a:tc>
                  <a:txBody>
                    <a:bodyPr/>
                    <a:lstStyle/>
                    <a:p>
                      <a:pPr algn="l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Химия</a:t>
                      </a:r>
                      <a:endParaRPr lang="ru-RU" sz="1600" b="1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3,92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5,54</a:t>
                      </a:r>
                      <a:endParaRPr lang="ru-RU" sz="1600" b="1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</a:tr>
              <a:tr h="347383">
                <a:tc>
                  <a:txBody>
                    <a:bodyPr/>
                    <a:lstStyle/>
                    <a:p>
                      <a:pPr algn="l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Информатика</a:t>
                      </a:r>
                      <a:r>
                        <a:rPr lang="ru-RU" sz="1600" b="1" kern="1200" baseline="0" dirty="0" smtClean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и </a:t>
                      </a:r>
                      <a:r>
                        <a:rPr lang="ru-RU" sz="1800" b="1" kern="1200" dirty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ИКТ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3,33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3,75</a:t>
                      </a:r>
                      <a:endParaRPr lang="ru-RU" sz="1600" b="1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</a:tr>
              <a:tr h="347383">
                <a:tc>
                  <a:txBody>
                    <a:bodyPr/>
                    <a:lstStyle/>
                    <a:p>
                      <a:pPr algn="l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Биология</a:t>
                      </a:r>
                      <a:endParaRPr lang="ru-RU" sz="1600" b="1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2,13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6,93</a:t>
                      </a:r>
                      <a:endParaRPr lang="ru-RU" sz="1600" b="1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</a:tr>
              <a:tr h="347383">
                <a:tc>
                  <a:txBody>
                    <a:bodyPr/>
                    <a:lstStyle/>
                    <a:p>
                      <a:pPr algn="l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История</a:t>
                      </a:r>
                      <a:endParaRPr lang="ru-RU" sz="1600" b="1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1,92</a:t>
                      </a:r>
                      <a:endParaRPr lang="ru-RU" sz="1600" b="1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</a:tr>
              <a:tr h="347383">
                <a:tc>
                  <a:txBody>
                    <a:bodyPr/>
                    <a:lstStyle/>
                    <a:p>
                      <a:pPr algn="l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Английский язык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0,06</a:t>
                      </a:r>
                      <a:endParaRPr lang="ru-RU" sz="1600" b="1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</a:tr>
              <a:tr h="347383">
                <a:tc>
                  <a:txBody>
                    <a:bodyPr/>
                    <a:lstStyle/>
                    <a:p>
                      <a:pPr algn="l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Обществознание</a:t>
                      </a:r>
                      <a:endParaRPr lang="ru-RU" sz="1600" b="1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2,57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4,83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</a:tr>
              <a:tr h="347383">
                <a:tc>
                  <a:txBody>
                    <a:bodyPr/>
                    <a:lstStyle/>
                    <a:p>
                      <a:pPr algn="l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Литература</a:t>
                      </a:r>
                      <a:endParaRPr lang="ru-RU" sz="1600" b="1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0,26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</a:tr>
              <a:tr h="347383">
                <a:tc>
                  <a:txBody>
                    <a:bodyPr/>
                    <a:lstStyle/>
                    <a:p>
                      <a:pPr algn="l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Математика</a:t>
                      </a:r>
                      <a:r>
                        <a:rPr lang="ru-RU" sz="1600" b="1" kern="1200" baseline="0" dirty="0" smtClean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базовая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0,13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0,43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810" marR="3810" marT="5080" marB="0" anchor="ctr"/>
                </a:tc>
              </a:tr>
            </a:tbl>
          </a:graphicData>
        </a:graphic>
      </p:graphicFrame>
      <p:pic>
        <p:nvPicPr>
          <p:cNvPr id="6" name="Рисунок 5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4007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/>
          </p:nvPr>
        </p:nvGraphicFramePr>
        <p:xfrm>
          <a:off x="285803" y="1104985"/>
          <a:ext cx="8496943" cy="46480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39"/>
                <a:gridCol w="1979357"/>
                <a:gridCol w="2069798"/>
                <a:gridCol w="2287549"/>
              </a:tblGrid>
              <a:tr h="48005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Предмет </a:t>
                      </a: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 100 балльников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00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2017</a:t>
                      </a:r>
                    </a:p>
                  </a:txBody>
                  <a:tcPr marL="68580" marR="68580" marT="0" marB="0" anchor="ctr"/>
                </a:tc>
              </a:tr>
              <a:tr h="61153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</a:tr>
              <a:tr h="50006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</a:tr>
              <a:tr h="50006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Физика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</a:tr>
              <a:tr h="50006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Химия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286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Биология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7150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Информатика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 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240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03493"/>
            <a:ext cx="8640960" cy="733219"/>
          </a:xfrm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Количество 100 балльников</a:t>
            </a:r>
            <a:endParaRPr lang="ru-RU" sz="38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4" name="Рисунок 3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43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561542395"/>
              </p:ext>
            </p:extLst>
          </p:nvPr>
        </p:nvGraphicFramePr>
        <p:xfrm>
          <a:off x="251520" y="668695"/>
          <a:ext cx="8784976" cy="57846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8093"/>
                <a:gridCol w="4044555"/>
                <a:gridCol w="2952328"/>
              </a:tblGrid>
              <a:tr h="3258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Ф.И.О. </a:t>
                      </a:r>
                      <a:r>
                        <a:rPr lang="ru-RU" sz="1800" b="1" i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стобалльника</a:t>
                      </a:r>
                      <a:endParaRPr lang="ru-RU" sz="1800" b="1" i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</a:t>
                      </a:r>
                      <a:endParaRPr lang="ru-RU" sz="1800" b="1" i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07369"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Информатика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Динмухаметов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Салават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Гранитович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№24</a:t>
                      </a:r>
                    </a:p>
                  </a:txBody>
                  <a:tcPr marL="68580" marR="68580" marT="0" marB="0" anchor="ctr"/>
                </a:tc>
              </a:tr>
              <a:tr h="651790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Муллануров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Альмир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Маратович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№24</a:t>
                      </a:r>
                    </a:p>
                  </a:txBody>
                  <a:tcPr marL="68580" marR="68580" marT="0" marB="0" anchor="ctr"/>
                </a:tc>
              </a:tr>
              <a:tr h="4888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Юнусов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Рустем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Равилович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№35</a:t>
                      </a:r>
                    </a:p>
                  </a:txBody>
                  <a:tcPr marL="68580" marR="68580" marT="0" marB="0" anchor="ctr"/>
                </a:tc>
              </a:tr>
              <a:tr h="4888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Елдашева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Кристина Николаевна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№35</a:t>
                      </a:r>
                    </a:p>
                  </a:txBody>
                  <a:tcPr marL="68580" marR="68580" marT="0" marB="0" anchor="ctr"/>
                </a:tc>
              </a:tr>
              <a:tr h="488843"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Закиров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Феликс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Хайдарович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№35</a:t>
                      </a:r>
                    </a:p>
                  </a:txBody>
                  <a:tcPr marL="68580" marR="68580" marT="0" marB="0" anchor="ctr"/>
                </a:tc>
              </a:tr>
              <a:tr h="488843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Захарова Полина Анатольевна</a:t>
                      </a:r>
                      <a:endParaRPr lang="ru-RU" sz="18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№27</a:t>
                      </a:r>
                      <a:endParaRPr lang="ru-RU" sz="18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88843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Гильфанова</a:t>
                      </a:r>
                      <a:r>
                        <a:rPr lang="ru-RU" sz="18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Алина </a:t>
                      </a:r>
                      <a:r>
                        <a:rPr lang="ru-RU" sz="1800" b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Ильшатовна</a:t>
                      </a:r>
                      <a:endParaRPr lang="ru-RU" sz="18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№27</a:t>
                      </a:r>
                      <a:endParaRPr lang="ru-RU" sz="18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88843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Бликин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Алексей Андреевич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№10</a:t>
                      </a:r>
                    </a:p>
                  </a:txBody>
                  <a:tcPr marL="68580" marR="68580" marT="0" marB="0" anchor="ctr"/>
                </a:tc>
              </a:tr>
              <a:tr h="488843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Тухватуллина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Ралина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Фанисовна</a:t>
                      </a:r>
                      <a:endParaRPr lang="ru-RU" sz="180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№26</a:t>
                      </a:r>
                    </a:p>
                  </a:txBody>
                  <a:tcPr marL="68580" marR="68580" marT="0" marB="0" anchor="ctr"/>
                </a:tc>
              </a:tr>
              <a:tr h="488843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Мутаев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Шамил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Муслимович</a:t>
                      </a:r>
                      <a:endParaRPr lang="ru-RU" sz="180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№33</a:t>
                      </a:r>
                    </a:p>
                  </a:txBody>
                  <a:tcPr marL="68580" marR="68580" marT="0" marB="0" anchor="ctr"/>
                </a:tc>
              </a:tr>
              <a:tr h="488843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Закиев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Радик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Рашитович</a:t>
                      </a:r>
                      <a:endParaRPr lang="ru-RU" sz="180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Лицей №35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31485"/>
            <a:ext cx="8640960" cy="733219"/>
          </a:xfrm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Выпускники, набравшие 100 баллов</a:t>
            </a:r>
            <a:endParaRPr lang="ru-RU" sz="38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461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763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медалистов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1412875"/>
            <a:ext cx="8208963" cy="4176713"/>
          </a:xfrm>
        </p:spPr>
        <p:txBody>
          <a:bodyPr>
            <a:normAutofit/>
          </a:bodyPr>
          <a:lstStyle/>
          <a:p>
            <a:pPr marL="0" indent="0" algn="ctr">
              <a:buFont typeface="Symbol" pitchFamily="18" charset="2"/>
              <a:buNone/>
              <a:defRPr/>
            </a:pPr>
            <a:endParaRPr lang="ru-RU" sz="3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4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/>
          </p:nvPr>
        </p:nvGraphicFramePr>
        <p:xfrm>
          <a:off x="323528" y="1412776"/>
          <a:ext cx="8496944" cy="46795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1236"/>
                <a:gridCol w="3369480"/>
                <a:gridCol w="3296228"/>
              </a:tblGrid>
              <a:tr h="1226981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российских медалей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республиканских медалей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6314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 (22%)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6314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(14%)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6314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 (19,6%)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63148">
                <a:tc>
                  <a:txBody>
                    <a:bodyPr/>
                    <a:lstStyle/>
                    <a:p>
                      <a:pPr algn="ctr"/>
                      <a:r>
                        <a:rPr lang="ru-RU" sz="28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(24,5%)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8" name="Рисунок 7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2949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6140"/>
            <a:ext cx="9144000" cy="109061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100 лучших городских общеобразовательных организаций РТ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6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251519" y="1347675"/>
          <a:ext cx="8712969" cy="46530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8911"/>
                <a:gridCol w="2367714"/>
                <a:gridCol w="3096344"/>
              </a:tblGrid>
              <a:tr h="90405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2014-2015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учебный год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2015-2016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2017-2018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учебный год</a:t>
                      </a:r>
                    </a:p>
                  </a:txBody>
                  <a:tcPr/>
                </a:tc>
              </a:tr>
              <a:tr h="3551017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№35 </a:t>
                      </a: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 </a:t>
                      </a: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№25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№32 </a:t>
                      </a: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№24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№3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№6</a:t>
                      </a: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№10  </a:t>
                      </a: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Камскополянская</a:t>
                      </a: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№2 </a:t>
                      </a:r>
                      <a:endParaRPr lang="ru-RU" sz="240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№35 </a:t>
                      </a: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№22</a:t>
                      </a: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№25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№32 </a:t>
                      </a: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№24 </a:t>
                      </a: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№35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№24 </a:t>
                      </a:r>
                      <a:endParaRPr lang="ru-RU" sz="240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№10  </a:t>
                      </a:r>
                      <a:endParaRPr lang="ru-RU" sz="240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№33</a:t>
                      </a:r>
                      <a:endParaRPr lang="ru-RU" sz="240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№25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№32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3548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900" y="0"/>
            <a:ext cx="8229600" cy="88233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на 2016-2017 учебный год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7424"/>
            <a:ext cx="8712968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Общее образование, с целью повышения качества образования:</a:t>
            </a:r>
          </a:p>
          <a:p>
            <a:pPr marL="914400" lvl="1" indent="-457200" algn="just">
              <a:buFont typeface="+mj-lt"/>
              <a:buAutoNum type="arabicParenR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внедрить ФГОС начального общего образования в базовых школах для обучающихся с ограниченными возможностями здоровья (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 №   № 6, 11, 15, 16, 19, 21, 26, 31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1" indent="-457200" algn="just">
              <a:buFont typeface="+mj-lt"/>
              <a:buAutoNum type="arabicParenR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провести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необходимые мероприятия по повышению эффективности методик преподавания татарского языка и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литературы;</a:t>
            </a:r>
          </a:p>
          <a:p>
            <a:pPr marL="914400" lvl="1" indent="-457200" algn="just">
              <a:buFont typeface="+mj-lt"/>
              <a:buAutoNum type="arabicParenR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условия для профессионального роста педагога;</a:t>
            </a:r>
          </a:p>
          <a:p>
            <a:pPr marL="914400" lvl="1" indent="-457200" algn="just">
              <a:buFont typeface="+mj-lt"/>
              <a:buAutoNum type="arabicParenR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продолжить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распространение и совершенствование инновационного опыта учителей, привлекая к сотрудничеству учителей – новаторов, </a:t>
            </a:r>
            <a:r>
              <a:rPr lang="tt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грантополучателей,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исследователей</a:t>
            </a:r>
            <a:r>
              <a:rPr lang="tt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914400" lvl="1" indent="-457200" algn="just">
              <a:buFont typeface="+mj-lt"/>
              <a:buAutoNum type="arabicParenR"/>
            </a:pPr>
            <a:r>
              <a:rPr lang="tt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продолжить </a:t>
            </a:r>
            <a:r>
              <a:rPr lang="tt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работу по преемственности между </a:t>
            </a:r>
            <a:r>
              <a:rPr lang="tt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ступенями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tt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1" indent="-457200" algn="just">
              <a:buFont typeface="+mj-lt"/>
              <a:buAutoNum type="arabicParenR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условия для формирования профильных классов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None/>
            </a:pP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0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782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" y="188640"/>
            <a:ext cx="857929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 организаций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интернатного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типа для одаренных детей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214314" y="1556792"/>
          <a:ext cx="8715404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99208"/>
                <a:gridCol w="671619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 в рейтинге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 образовательной организации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Лицей-интернат № 24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46856" y="32221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Рейтинг кадетских школ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7" name="Содержимое 3"/>
          <p:cNvGraphicFramePr>
            <a:graphicFrameLocks/>
          </p:cNvGraphicFramePr>
          <p:nvPr>
            <p:extLst/>
          </p:nvPr>
        </p:nvGraphicFramePr>
        <p:xfrm>
          <a:off x="214314" y="4419952"/>
          <a:ext cx="8715404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99208"/>
                <a:gridCol w="671619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 в рейтинге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 образовательной организации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Татарстанский кадетский корпус ПФО 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556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0622"/>
            <a:ext cx="8858280" cy="85010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Результативность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олимпиадного движения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>
            <p:extLst/>
          </p:nvPr>
        </p:nvGraphicFramePr>
        <p:xfrm>
          <a:off x="251521" y="1279089"/>
          <a:ext cx="8640959" cy="50302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05247"/>
                <a:gridCol w="1275078"/>
                <a:gridCol w="1204241"/>
                <a:gridCol w="1275078"/>
                <a:gridCol w="1381315"/>
              </a:tblGrid>
              <a:tr h="4860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олимпиады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2013-2014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2014-2015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2015-2016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2016-2017</a:t>
                      </a:r>
                      <a:endParaRPr lang="ru-RU" sz="1800" b="1" i="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01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Международная национальная олимпиада</a:t>
                      </a:r>
                      <a:endParaRPr lang="ru-RU" sz="18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01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Международная олимпиада по учебным предметам </a:t>
                      </a:r>
                      <a:endParaRPr lang="ru-RU" sz="18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01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Заключительный этап ВОШ </a:t>
                      </a:r>
                      <a:endParaRPr lang="ru-RU" sz="18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546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Межрегиональная олимпиада по чувашскому языку</a:t>
                      </a:r>
                      <a:endParaRPr lang="ru-RU" sz="18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546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 этап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ВОШ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9-11 класс)</a:t>
                      </a:r>
                      <a:endParaRPr lang="ru-RU" sz="18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43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Республиканская олимпиада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4-11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классов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(проводится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2014 года)</a:t>
                      </a:r>
                      <a:endParaRPr lang="ru-RU" sz="18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324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Заключительный этап республиканской олимпиады (национальные)</a:t>
                      </a:r>
                      <a:endParaRPr lang="ru-RU" sz="1800" b="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461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 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189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168</a:t>
                      </a:r>
                      <a:endParaRPr lang="ru-RU" sz="18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9289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обелев Андрей, химия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312" t="8916" r="4678" b="9570"/>
          <a:stretch/>
        </p:blipFill>
        <p:spPr bwMode="auto">
          <a:xfrm>
            <a:off x="5364088" y="476250"/>
            <a:ext cx="2715784" cy="3685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50880" y="4294490"/>
            <a:ext cx="432048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Кобелев Андрей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победитель  Международной и Всероссийской олимпиады по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химии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Лицей № 35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038" y="505795"/>
            <a:ext cx="2643206" cy="3655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9656" y="4304169"/>
            <a:ext cx="432048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Халиуллина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Элина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абсолютный победитель Всероссийской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олимпиады по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технологии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Гимназия № 32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нлнк (1) - копия - копия.png"/>
          <p:cNvPicPr>
            <a:picLocks noChangeAspect="1"/>
          </p:cNvPicPr>
          <p:nvPr/>
        </p:nvPicPr>
        <p:blipFill>
          <a:blip r:embed="rId6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64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9924"/>
            <a:ext cx="8115328" cy="1082660"/>
          </a:xfrm>
        </p:spPr>
        <p:txBody>
          <a:bodyPr>
            <a:noAutofit/>
          </a:bodyPr>
          <a:lstStyle/>
          <a:p>
            <a:pPr algn="ctr" fontAlgn="t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Олимпиадное движение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250000" y="948620"/>
          <a:ext cx="8608279" cy="5000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5308"/>
                <a:gridCol w="2733960"/>
                <a:gridCol w="2438397"/>
                <a:gridCol w="2290614"/>
              </a:tblGrid>
              <a:tr h="1508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в рейтинге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Районы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победителей и призеров РЭВОШ 2017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победителей и призеров</a:t>
                      </a: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заключительного этапа ВОШ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2017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5200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Казань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395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5243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Набережные Челны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0930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Нижнекамский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5200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Бугульминский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2621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Мамадышский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2602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19256" cy="165618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образовательных учреждений по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олимпиадному движению</a:t>
            </a:r>
            <a:endParaRPr lang="ru-RU" sz="36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323527" y="1428736"/>
          <a:ext cx="8496946" cy="466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34027"/>
                <a:gridCol w="3481332"/>
                <a:gridCol w="1981587"/>
              </a:tblGrid>
              <a:tr h="638113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 в республиканском 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рейтинге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призеров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6970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№35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970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80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Лицей-интернат №24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970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80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№27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97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80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Кадетский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корпус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970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970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№32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970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80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 №10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970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80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№22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6408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6227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 </a:t>
            </a:r>
            <a:r>
              <a:rPr lang="tt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күрсәткечләре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3"/>
            <a:ext cx="8784976" cy="5472607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t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Туган телдә белем алучы укучылар өлеше</a:t>
            </a:r>
            <a:endParaRPr lang="ru-RU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Мәктәпкәчә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оешмаларында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телдә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тәрбия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алучы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өлеше</a:t>
            </a:r>
            <a:endParaRPr lang="ru-RU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tt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Татар теленнән бердәм республика тестының уртача күрсәткече</a:t>
            </a:r>
            <a:endParaRPr lang="ru-RU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олимпиадаларында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җиңүче һәм призерлар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өлеше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Татар теле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әдәбиятыннан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Халыкара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олимпиадада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Илһам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яшь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язучылар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бәйгесенең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йомгаклау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этабында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катнашкан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җиңү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яулаган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укучылар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саны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Төп дәүләт имтиханын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татар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телендә тапшырган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укучылар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өлеше</a:t>
            </a:r>
            <a:endParaRPr lang="ru-RU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0" y="5410923"/>
            <a:ext cx="9144000" cy="14471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3164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216" y="-90264"/>
            <a:ext cx="9011344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 национального образования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02430093"/>
              </p:ext>
            </p:extLst>
          </p:nvPr>
        </p:nvGraphicFramePr>
        <p:xfrm>
          <a:off x="341438" y="1412776"/>
          <a:ext cx="8479034" cy="42484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6346"/>
                <a:gridCol w="3534009"/>
                <a:gridCol w="2658679"/>
              </a:tblGrid>
              <a:tr h="1013097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 в рейтинге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 района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Динамика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07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Набережные Челны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-12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Бугульма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Нижнекамск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-10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Альметьевск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Елабуга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-14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0" y="5445224"/>
            <a:ext cx="9112560" cy="14127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776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Милли состав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32" y="1478749"/>
            <a:ext cx="8229600" cy="3900502"/>
          </a:xfrm>
        </p:spPr>
        <p:txBody>
          <a:bodyPr/>
          <a:lstStyle/>
          <a:p>
            <a:pPr>
              <a:buNone/>
            </a:pPr>
            <a:r>
              <a:rPr lang="tt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Руслар – 42,7</a:t>
            </a:r>
            <a:r>
              <a:rPr lang="tt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%  </a:t>
            </a:r>
          </a:p>
          <a:p>
            <a:pPr>
              <a:buNone/>
            </a:pPr>
            <a:r>
              <a:rPr lang="tt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Татарлар – 36,3</a:t>
            </a:r>
            <a:r>
              <a:rPr lang="tt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% </a:t>
            </a:r>
          </a:p>
          <a:p>
            <a:pPr>
              <a:buNone/>
            </a:pPr>
            <a:r>
              <a:rPr lang="tt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Чувашлар – 1,5</a:t>
            </a:r>
            <a:r>
              <a:rPr lang="tt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% </a:t>
            </a:r>
          </a:p>
          <a:p>
            <a:pPr>
              <a:buNone/>
            </a:pPr>
            <a:r>
              <a:rPr lang="tt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Башкортлар – 0,3</a:t>
            </a:r>
            <a:r>
              <a:rPr lang="tt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>
              <a:buNone/>
            </a:pPr>
            <a:r>
              <a:rPr lang="tt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Украиннар – 0,2</a:t>
            </a:r>
            <a:r>
              <a:rPr lang="tt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% </a:t>
            </a:r>
          </a:p>
          <a:p>
            <a:pPr>
              <a:buNone/>
            </a:pPr>
            <a:r>
              <a:rPr lang="tt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Башка милләтләр – 18,3%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1056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4016"/>
            <a:ext cx="8229600" cy="119675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Милли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мәктәпләр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хакында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мәгълүмат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251520" y="1230891"/>
          <a:ext cx="8712967" cy="51356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12568"/>
                <a:gridCol w="3600399"/>
              </a:tblGrid>
              <a:tr h="624597">
                <a:tc>
                  <a:txBody>
                    <a:bodyPr/>
                    <a:lstStyle/>
                    <a:p>
                      <a:pPr algn="ctr"/>
                      <a:r>
                        <a:rPr lang="tt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Белем бирү оешмалары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Укучылар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исәбе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57871">
                <a:tc>
                  <a:txBody>
                    <a:bodyPr/>
                    <a:lstStyle/>
                    <a:p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М. </a:t>
                      </a:r>
                      <a:r>
                        <a:rPr lang="ru-RU" sz="2400" baseline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Җәлил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исемендәге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 </a:t>
                      </a:r>
                      <a:r>
                        <a:rPr lang="ru-RU" sz="2400" baseline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нче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гимназия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358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57871">
                <a:tc>
                  <a:txBody>
                    <a:bodyPr/>
                    <a:lstStyle/>
                    <a:p>
                      <a:r>
                        <a:rPr lang="tt-RU" sz="24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Б.Урманче</a:t>
                      </a:r>
                      <a:r>
                        <a:rPr lang="tt-RU" sz="2400" b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исемендәге 2 нче гимназия</a:t>
                      </a:r>
                      <a:endParaRPr lang="ru-RU" sz="24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1155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57871">
                <a:tc>
                  <a:txBody>
                    <a:bodyPr/>
                    <a:lstStyle/>
                    <a:p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Югары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Чаллы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мәктәбе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57871">
                <a:tc>
                  <a:txBody>
                    <a:bodyPr/>
                    <a:lstStyle/>
                    <a:p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Каенлы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мәктәбе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5787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Кызыл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Чапчак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мәктәбе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57871">
                <a:tc>
                  <a:txBody>
                    <a:bodyPr/>
                    <a:lstStyle/>
                    <a:p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Түбән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Уратма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мәктәбе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57871">
                <a:tc>
                  <a:txBody>
                    <a:bodyPr/>
                    <a:lstStyle/>
                    <a:p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Шәңгәлче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мәктәбе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ru-RU" sz="24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57871">
                <a:tc>
                  <a:txBody>
                    <a:bodyPr/>
                    <a:lstStyle/>
                    <a:p>
                      <a:r>
                        <a:rPr lang="tt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 нче чуваш гимназиясе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242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56346">
                <a:tc>
                  <a:txBody>
                    <a:bodyPr/>
                    <a:lstStyle/>
                    <a:p>
                      <a:r>
                        <a:rPr lang="tt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Барлыгы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2097</a:t>
                      </a:r>
                      <a:endParaRPr lang="ru-RU" sz="2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6" name="Рисунок 5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0" y="5517232"/>
            <a:ext cx="8917335" cy="13407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2396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16" y="269776"/>
            <a:ext cx="9143968" cy="1143000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телдә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алучы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укучылар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өлеше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214282" y="1858538"/>
          <a:ext cx="8782665" cy="315463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49606"/>
                <a:gridCol w="2880320"/>
                <a:gridCol w="2552739"/>
              </a:tblGrid>
              <a:tr h="102971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3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2014-2015 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3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нче уку елы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2015-2016 </a:t>
                      </a:r>
                    </a:p>
                    <a:p>
                      <a:pPr algn="ctr"/>
                      <a:r>
                        <a:rPr lang="ru-RU" sz="32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нчы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2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уку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2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елы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2016-2017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нче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2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уку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2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елы</a:t>
                      </a:r>
                      <a:endParaRPr lang="ru-RU" sz="32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118486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32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30%</a:t>
                      </a:r>
                      <a:endParaRPr lang="ru-RU" sz="32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31,3%</a:t>
                      </a:r>
                      <a:endParaRPr lang="ru-RU" sz="3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31,7%</a:t>
                      </a:r>
                      <a:endParaRPr lang="ru-RU" sz="3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  <p:pic>
        <p:nvPicPr>
          <p:cNvPr id="6" name="Рисунок 5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6996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900" y="157076"/>
            <a:ext cx="8229600" cy="63834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на 2016-2017 учебный год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71296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 и дополнительное  образование:</a:t>
            </a:r>
          </a:p>
          <a:p>
            <a:pPr marL="914400" lvl="1" indent="-457200">
              <a:buFont typeface="+mj-lt"/>
              <a:buAutoNum type="arabicParenR" startAt="7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военно-патриотическое и гражданско-патриотическое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воспитание; </a:t>
            </a:r>
          </a:p>
          <a:p>
            <a:pPr marL="914400" lvl="1" indent="-457200">
              <a:buFont typeface="+mj-lt"/>
              <a:buAutoNum type="arabicParenR" startAt="7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обеспечить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внедрение стандартов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JuniorSkills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систему детского технического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творчества;</a:t>
            </a:r>
          </a:p>
          <a:p>
            <a:pPr marL="914400" lvl="1" indent="-457200">
              <a:buFont typeface="+mj-lt"/>
              <a:buAutoNum type="arabicParenR" startAt="7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совершенствовать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условия для выявления и поддержки одаренных детей; 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1" indent="-457200">
              <a:buFont typeface="+mj-lt"/>
              <a:buAutoNum type="arabicParenR" startAt="7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принять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комплекс мер, направленных на систематизацию работы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неблагополучными семьями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детьми, оказавшимися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социально опасном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положении;</a:t>
            </a:r>
          </a:p>
          <a:p>
            <a:pPr marL="914400" lvl="1" indent="-457200">
              <a:buFont typeface="+mj-lt"/>
              <a:buAutoNum type="arabicParenR" startAt="7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обеспечить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сохранение и дальнейшее результативное развитие  детского и  молодежного движения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0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360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35514"/>
            <a:ext cx="9144000" cy="15001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Бердәм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республика тесты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күрсәткечләре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306713" y="1556792"/>
          <a:ext cx="8530574" cy="435877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66686"/>
                <a:gridCol w="1423040"/>
                <a:gridCol w="1479843"/>
                <a:gridCol w="1479843"/>
                <a:gridCol w="1481162"/>
              </a:tblGrid>
              <a:tr h="11521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 baseline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i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Төркемнәр</a:t>
                      </a:r>
                      <a:r>
                        <a:rPr lang="ru-RU" sz="2400" b="1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i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категориясе</a:t>
                      </a:r>
                      <a:endParaRPr lang="ru-RU" sz="2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Уртача</a:t>
                      </a:r>
                      <a:r>
                        <a:rPr lang="ru-RU" sz="2400" b="1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i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билге</a:t>
                      </a:r>
                      <a:endParaRPr lang="ru-RU" sz="2400" b="1" i="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2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Уртача</a:t>
                      </a:r>
                      <a:r>
                        <a:rPr lang="ru-RU" sz="2400" b="1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i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билге</a:t>
                      </a:r>
                      <a:endParaRPr lang="ru-RU" sz="2400" b="1" i="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2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Уртача</a:t>
                      </a: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билге</a:t>
                      </a: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2017</a:t>
                      </a: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Динамика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2000" b="1" i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46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Татар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класслары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3,65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3,93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117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3,86</a:t>
                      </a:r>
                      <a:endParaRPr lang="ru-RU" sz="24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1117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-0,07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</a:tr>
              <a:tr h="4786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Татар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төркемнәре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3,75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3,99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117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3,99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1117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</a:tr>
              <a:tr h="7779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төркемнәре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3,30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3,32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117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3,48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1117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+ 0,16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</a:tr>
              <a:tr h="8924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Җиңеләйтелгән</a:t>
                      </a:r>
                      <a:endParaRPr lang="ru-RU" sz="24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чувашлар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өчен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3,56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3,31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117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1117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+0,69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</a:tr>
              <a:tr h="446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Барлыгы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3,47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3,50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3,61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117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+ 0,11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99882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Заголовок 5"/>
          <p:cNvSpPr>
            <a:spLocks noGrp="1"/>
          </p:cNvSpPr>
          <p:nvPr>
            <p:ph type="title"/>
          </p:nvPr>
        </p:nvSpPr>
        <p:spPr>
          <a:xfrm>
            <a:off x="263525" y="109537"/>
            <a:ext cx="8642350" cy="733425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Татар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гимназияләре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рейтингы</a:t>
            </a:r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/>
          </p:nvPr>
        </p:nvGraphicFramePr>
        <p:xfrm>
          <a:off x="323528" y="2132856"/>
          <a:ext cx="8496943" cy="28920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8340"/>
                <a:gridCol w="3143272"/>
                <a:gridCol w="2105331"/>
              </a:tblGrid>
              <a:tr h="120658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Белем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бирү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учреждениесе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Республика </a:t>
                      </a:r>
                      <a:r>
                        <a:rPr lang="ru-RU" sz="2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рейтингында</a:t>
                      </a:r>
                      <a:r>
                        <a:rPr lang="ru-RU" sz="24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гы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урыны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Динамика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05292"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М.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Җәлил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исемендәге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нче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гимназия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+3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625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Б.Урманче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исемендәге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нче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гимназия</a:t>
                      </a:r>
                      <a:endParaRPr lang="ru-RU" sz="24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+17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6" name="Рисунок 5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220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115328" cy="939760"/>
          </a:xfrm>
        </p:spPr>
        <p:txBody>
          <a:bodyPr>
            <a:noAutofit/>
          </a:bodyPr>
          <a:lstStyle/>
          <a:p>
            <a:pPr algn="ctr" fontAlgn="t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Милли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олимпиадалар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нәтиҗәсе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250000" y="1268760"/>
          <a:ext cx="8570472" cy="4750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97864"/>
                <a:gridCol w="2088232"/>
                <a:gridCol w="2020189"/>
                <a:gridCol w="1364187"/>
              </a:tblGrid>
              <a:tr h="13681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Олимпиадалар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2015-2016 нчы уку елында призлы урыннар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t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2016-2017 нче уку елында призлы урыннар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Динамика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480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Татар теле </a:t>
                      </a:r>
                      <a:r>
                        <a:rPr lang="ru-RU" sz="20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һәм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әдәбияты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-9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618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Татар</a:t>
                      </a:r>
                      <a:r>
                        <a:rPr lang="tt-RU" sz="20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мәктәпләрендә рус теле һәм әдәбияты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-2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62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Чуваш теле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+1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Гарәп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теле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+1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309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Төрек</a:t>
                      </a:r>
                      <a:r>
                        <a:rPr lang="ru-RU" sz="20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теле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-4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309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Итого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-13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18864" y="5392702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5733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7768"/>
            <a:ext cx="91440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Р.И.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Вәлиев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премиясенә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яшь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язучылар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бәйгесе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448" r="10354"/>
          <a:stretch/>
        </p:blipFill>
        <p:spPr bwMode="auto">
          <a:xfrm>
            <a:off x="755576" y="836712"/>
            <a:ext cx="3600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8042"/>
          <a:stretch/>
        </p:blipFill>
        <p:spPr bwMode="auto">
          <a:xfrm>
            <a:off x="755576" y="3551356"/>
            <a:ext cx="3600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972"/>
          <a:stretch/>
        </p:blipFill>
        <p:spPr bwMode="auto">
          <a:xfrm>
            <a:off x="4788024" y="836712"/>
            <a:ext cx="3672408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7355"/>
          <a:stretch/>
        </p:blipFill>
        <p:spPr bwMode="auto">
          <a:xfrm>
            <a:off x="4788024" y="3551356"/>
            <a:ext cx="3672408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нлнк (1) - копия - копия.png"/>
          <p:cNvPicPr>
            <a:picLocks noChangeAspect="1"/>
          </p:cNvPicPr>
          <p:nvPr/>
        </p:nvPicPr>
        <p:blipFill>
          <a:blip r:embed="rId6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0457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68" y="3645304"/>
            <a:ext cx="3600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432" y="932794"/>
            <a:ext cx="3600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2590" y="118373"/>
            <a:ext cx="8964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Көйле, моңлы татар җыры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бәйгесе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68" y="932794"/>
            <a:ext cx="3600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432" y="3645304"/>
            <a:ext cx="3600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нлнк (1) - копия - копия.png"/>
          <p:cNvPicPr>
            <a:picLocks noChangeAspect="1"/>
          </p:cNvPicPr>
          <p:nvPr/>
        </p:nvPicPr>
        <p:blipFill>
          <a:blip r:embed="rId6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7928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900" y="269776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илли состав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844824"/>
            <a:ext cx="8229600" cy="39005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t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Руслар– 42,7%</a:t>
            </a:r>
          </a:p>
          <a:p>
            <a:pPr>
              <a:buNone/>
            </a:pPr>
            <a:r>
              <a:rPr lang="tt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Татарлар - 36,3%</a:t>
            </a:r>
          </a:p>
          <a:p>
            <a:pPr>
              <a:buNone/>
            </a:pPr>
            <a:r>
              <a:rPr lang="tt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Чувашлар -  1,5%</a:t>
            </a:r>
          </a:p>
        </p:txBody>
      </p:sp>
      <p:pic>
        <p:nvPicPr>
          <p:cNvPr id="6" name="Рисунок 5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510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Заголовок 4"/>
          <p:cNvSpPr>
            <a:spLocks noGrp="1"/>
          </p:cNvSpPr>
          <p:nvPr>
            <p:ph type="title"/>
          </p:nvPr>
        </p:nvSpPr>
        <p:spPr>
          <a:xfrm>
            <a:off x="457201" y="243418"/>
            <a:ext cx="3008313" cy="1164167"/>
          </a:xfrm>
        </p:spPr>
        <p:txBody>
          <a:bodyPr/>
          <a:lstStyle/>
          <a:p>
            <a:pPr marL="273050" indent="-273050">
              <a:lnSpc>
                <a:spcPct val="115000"/>
              </a:lnSpc>
            </a:pPr>
            <a:r>
              <a:rPr lang="ru-RU" altLang="ru-RU" smtClean="0">
                <a:latin typeface="Arial" charset="0"/>
                <a:cs typeface="Times New Roman" pitchFamily="18" charset="0"/>
              </a:rPr>
              <a:t/>
            </a:r>
            <a:br>
              <a:rPr lang="ru-RU" altLang="ru-RU" smtClean="0">
                <a:latin typeface="Arial" charset="0"/>
                <a:cs typeface="Times New Roman" pitchFamily="18" charset="0"/>
              </a:rPr>
            </a:br>
            <a:endParaRPr lang="ru-RU" altLang="ru-RU" smtClean="0"/>
          </a:p>
        </p:txBody>
      </p:sp>
      <p:sp>
        <p:nvSpPr>
          <p:cNvPr id="20484" name="Текст 4"/>
          <p:cNvSpPr>
            <a:spLocks noGrp="1"/>
          </p:cNvSpPr>
          <p:nvPr>
            <p:ph type="body" sz="half" idx="2"/>
          </p:nvPr>
        </p:nvSpPr>
        <p:spPr>
          <a:xfrm>
            <a:off x="5065895" y="4175813"/>
            <a:ext cx="3671888" cy="100753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Интеллектуальная игра «Что? Где? Когда?»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1142976" y="392544"/>
            <a:ext cx="742791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defRPr/>
            </a:pPr>
            <a:r>
              <a:rPr lang="ru-RU" altLang="ru-RU" sz="3200" b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Межрегиональные мероприятия</a:t>
            </a:r>
            <a:endParaRPr lang="ru-RU" altLang="ru-RU" sz="3200" b="1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9" name="Рисунок 8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  <p:pic>
        <p:nvPicPr>
          <p:cNvPr id="10" name="Рисунок 9" descr="J:\ооо\DSC_0852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932" y="1286690"/>
            <a:ext cx="4089814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2" y="404369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Научно-практическая конференция, посвященная памяти великого чувашского просветителя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И.Я. Яковлева «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Яковлевские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чтения»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J:\Наде\20170403_125709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550" r="8417"/>
          <a:stretch>
            <a:fillRect/>
          </a:stretch>
        </p:blipFill>
        <p:spPr bwMode="auto">
          <a:xfrm>
            <a:off x="215454" y="1286690"/>
            <a:ext cx="4068514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563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4"/>
          <p:cNvSpPr>
            <a:spLocks noGrp="1"/>
          </p:cNvSpPr>
          <p:nvPr>
            <p:ph type="title"/>
          </p:nvPr>
        </p:nvSpPr>
        <p:spPr>
          <a:xfrm>
            <a:off x="5500693" y="4679197"/>
            <a:ext cx="2736850" cy="112606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2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Фольклорный ансамбль «</a:t>
            </a:r>
            <a:r>
              <a:rPr lang="ru-RU" altLang="ru-RU" sz="26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Мерчен</a:t>
            </a:r>
            <a:r>
              <a:rPr lang="ru-RU" altLang="ru-RU" sz="2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7" name="Picture 5" descr="F:\ФОТО ОСНОВНАЯ\6\Bpf9aMe1T2Q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10560"/>
          <a:stretch>
            <a:fillRect/>
          </a:stretch>
        </p:blipFill>
        <p:spPr>
          <a:xfrm>
            <a:off x="4699848" y="1539603"/>
            <a:ext cx="4338541" cy="3067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 descr="C:\Users\8\Pictures\Foto n21s_pre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539603"/>
            <a:ext cx="4341452" cy="3067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Заголовок 4"/>
          <p:cNvSpPr txBox="1">
            <a:spLocks/>
          </p:cNvSpPr>
          <p:nvPr/>
        </p:nvSpPr>
        <p:spPr bwMode="auto">
          <a:xfrm>
            <a:off x="543886" y="4654004"/>
            <a:ext cx="3668074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altLang="ru-RU" sz="2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Фестиваль национальных </a:t>
            </a:r>
          </a:p>
          <a:p>
            <a:pPr algn="ctr">
              <a:defRPr/>
            </a:pPr>
            <a:r>
              <a:rPr lang="ru-RU" altLang="ru-RU" sz="2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культур </a:t>
            </a:r>
          </a:p>
          <a:p>
            <a:pPr algn="ctr">
              <a:defRPr/>
            </a:pPr>
            <a:r>
              <a:rPr lang="ru-RU" altLang="ru-RU" sz="2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«Искорка дружбы»</a:t>
            </a:r>
          </a:p>
        </p:txBody>
      </p:sp>
      <p:pic>
        <p:nvPicPr>
          <p:cNvPr id="8" name="Рисунок 7" descr="нлнк (1) - копия - копия.png"/>
          <p:cNvPicPr>
            <a:picLocks noChangeAspect="1"/>
          </p:cNvPicPr>
          <p:nvPr/>
        </p:nvPicPr>
        <p:blipFill>
          <a:blip r:embed="rId4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858044" y="332656"/>
            <a:ext cx="742791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defRPr/>
            </a:pPr>
            <a:r>
              <a:rPr lang="ru-RU" altLang="ru-RU" sz="4000" b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Мероприятия</a:t>
            </a:r>
            <a:endParaRPr lang="ru-RU" altLang="ru-RU" sz="4000" b="1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35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Милли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мәгариф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буенча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мәктәпләр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08121008"/>
              </p:ext>
            </p:extLst>
          </p:nvPr>
        </p:nvGraphicFramePr>
        <p:xfrm>
          <a:off x="457200" y="1600200"/>
          <a:ext cx="8229600" cy="3752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нче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гимназия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нче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мәктәп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нче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лицей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нче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мәктәп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нче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мәктәп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нче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мәктәп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нче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лицей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нче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мәктәп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нче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мәктәп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нче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мәктәп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нче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гимназия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нче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мәктәп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нче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гимназия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Кызыл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Чишмә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мәктәбе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нче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мәктәп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Сухарау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мәктәбе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25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нче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гимназия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Иске </a:t>
                      </a:r>
                      <a:r>
                        <a:rPr lang="ru-RU" sz="24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Чишмә</a:t>
                      </a:r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мәктәбе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нче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мәктәп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Югары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Уратма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мәктәбе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5757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0" y="5517232"/>
            <a:ext cx="9144000" cy="13407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8047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6632"/>
            <a:ext cx="8929718" cy="151216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 и 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дополнительное образование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  <p:graphicFrame>
        <p:nvGraphicFramePr>
          <p:cNvPr id="5" name="Содержимое 3"/>
          <p:cNvGraphicFramePr>
            <a:graphicFrameLocks/>
          </p:cNvGraphicFramePr>
          <p:nvPr>
            <p:extLst/>
          </p:nvPr>
        </p:nvGraphicFramePr>
        <p:xfrm>
          <a:off x="389047" y="2196315"/>
          <a:ext cx="8391306" cy="3161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4644"/>
                <a:gridCol w="3936662"/>
              </a:tblGrid>
              <a:tr h="1185567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 в рейтинге </a:t>
                      </a:r>
                    </a:p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2017 года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 района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64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Набережные Челны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65864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Нижнекамский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65864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г. Казань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651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900" y="97970"/>
            <a:ext cx="8229600" cy="66673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на 2016-2017 учебный год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768" y="836712"/>
            <a:ext cx="8748464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Профессиональное образование:</a:t>
            </a:r>
          </a:p>
          <a:p>
            <a:pPr marL="457200" indent="-457200" algn="just">
              <a:buFont typeface="+mj-lt"/>
              <a:buAutoNum type="arabicParenR" startAt="12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продолжить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совершенствование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профориентационной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работы;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arenR" startAt="12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обеспечить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обновление содержания и образовательных технологий, в том числе по профессиям ТОП-50, с учетом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профессиональных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международных стандартов и ФГОС СПО;</a:t>
            </a:r>
          </a:p>
          <a:p>
            <a:pPr marL="457200" indent="-457200" algn="just">
              <a:buFont typeface="+mj-lt"/>
              <a:buAutoNum type="arabicParenR" startAt="12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образовательным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организациям определить совместно с работодателями механизм реализации независимой оценки качества образования выпускников по основным и дополнительным образовательным программам;</a:t>
            </a:r>
          </a:p>
          <a:p>
            <a:pPr marL="457200" indent="-457200" algn="just">
              <a:buFont typeface="+mj-lt"/>
              <a:buAutoNum type="arabicParenR" startAt="12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продолжить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совместную работу с предприятиями и организациями по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стажировочным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площадкам мастеров П/О и преподавателей;</a:t>
            </a:r>
          </a:p>
          <a:p>
            <a:pPr marL="457200" indent="-457200" algn="just">
              <a:buFont typeface="+mj-lt"/>
              <a:buAutoNum type="arabicParenR" startAt="12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увеличить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охват студентов конкурсным движением по наиболее востребованным экономикой республики профессиям;</a:t>
            </a:r>
          </a:p>
          <a:p>
            <a:pPr marL="457200" indent="-457200" algn="just">
              <a:buFont typeface="+mj-lt"/>
              <a:buAutoNum type="arabicParenR" startAt="12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продолжить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совместно с предприятиями и организациями подготовку участников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Russia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Молодые профессионалы.</a:t>
            </a:r>
          </a:p>
          <a:p>
            <a:pPr lvl="1" algn="just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0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028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32" y="12576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Показатели рейтинга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45259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Ресурсное обеспечение сферы воспитания 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дополнительного образования в ОО </a:t>
            </a:r>
          </a:p>
          <a:p>
            <a:pPr lvl="0"/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детского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движения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Физкультурно-оздоровительная и спортивно-массовая работа 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Гражданско-патриотическая и художественно-эстетическая направленность 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 асоциального поведения детей и подростков </a:t>
            </a:r>
          </a:p>
        </p:txBody>
      </p:sp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5420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512" y="-106943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 городских и сельских школ </a:t>
            </a:r>
          </a:p>
          <a:p>
            <a:pPr algn="ctr"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сфере воспитания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87639391"/>
              </p:ext>
            </p:extLst>
          </p:nvPr>
        </p:nvGraphicFramePr>
        <p:xfrm>
          <a:off x="467544" y="924640"/>
          <a:ext cx="3857652" cy="5888736"/>
        </p:xfrm>
        <a:graphic>
          <a:graphicData uri="http://schemas.openxmlformats.org/drawingml/2006/table">
            <a:tbl>
              <a:tblPr/>
              <a:tblGrid>
                <a:gridCol w="1500198"/>
                <a:gridCol w="2357454"/>
              </a:tblGrid>
              <a:tr h="3213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Место</a:t>
                      </a:r>
                      <a:r>
                        <a:rPr lang="ru-RU" sz="18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в рейтинге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Наименование учреждения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Гимназия 32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05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Школа 27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05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Лицей 14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05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Школа 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05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Гимназия 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903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Гимназия 22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05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Школа 11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05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Школа 6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05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ТКК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05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Школа 19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05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Школа 20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</a:tr>
              <a:tr h="305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Школа 15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</a:tr>
              <a:tr h="305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Лицей 24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</a:tr>
              <a:tr h="305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Школа 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</a:tr>
              <a:tr h="305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Гимназия 13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8687775"/>
              </p:ext>
            </p:extLst>
          </p:nvPr>
        </p:nvGraphicFramePr>
        <p:xfrm>
          <a:off x="4860032" y="924640"/>
          <a:ext cx="4071966" cy="5638427"/>
        </p:xfrm>
        <a:graphic>
          <a:graphicData uri="http://schemas.openxmlformats.org/drawingml/2006/table">
            <a:tbl>
              <a:tblPr/>
              <a:tblGrid>
                <a:gridCol w="1143008"/>
                <a:gridCol w="2928958"/>
              </a:tblGrid>
              <a:tr h="4231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Место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в рейтинге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Наименование учреждения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Старошешминская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5077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Кармалинская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507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Большеафанасовская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507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Каенлинская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507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Красноключинская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507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Благодатновская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</a:tr>
              <a:tr h="507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Трудовская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</a:tr>
              <a:tr h="507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Простинская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</a:tr>
              <a:tr h="507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Кулмаксинская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</a:tr>
              <a:tr h="507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Краснокадкинская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15898807"/>
      </p:ext>
    </p:extLst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Спартакиада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  <p:graphicFrame>
        <p:nvGraphicFramePr>
          <p:cNvPr id="7" name="Содержимое 3"/>
          <p:cNvGraphicFramePr>
            <a:graphicFrameLocks/>
          </p:cNvGraphicFramePr>
          <p:nvPr>
            <p:extLst/>
          </p:nvPr>
        </p:nvGraphicFramePr>
        <p:xfrm>
          <a:off x="286893" y="836712"/>
          <a:ext cx="8677595" cy="533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6836"/>
                <a:gridCol w="6840759"/>
              </a:tblGrid>
              <a:tr h="138296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Победители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624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№29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Первенство РТ по мини-футболу среди юношей</a:t>
                      </a:r>
                    </a:p>
                    <a:p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Зональный этап «КЭС-БАСКЕТ»</a:t>
                      </a:r>
                    </a:p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Всемирные игры соотечественников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(баскетбол)</a:t>
                      </a:r>
                      <a:endParaRPr lang="ru-RU" sz="20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ПФО «Детский спорт»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(баскетбол)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24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Призеры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6247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Гимназия № 2 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Региональный этап всероссийских спортивных игр «Президентские состязания» 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Зональный этап первенства РТ по мини-футболу среди девушек </a:t>
                      </a:r>
                      <a:endParaRPr lang="ru-RU" sz="20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24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№31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Первенство РТ по плаванию среди школьных спортивных клубов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24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Школа №10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Первенство РТ по лыжному спорту среди школьных спортивных клубов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24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№32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Первенство РТ по настольному теннису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2816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Выполнение нормативов ГТО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323527" y="1196752"/>
          <a:ext cx="8424936" cy="4976082"/>
        </p:xfrm>
        <a:graphic>
          <a:graphicData uri="http://schemas.openxmlformats.org/drawingml/2006/table">
            <a:tbl>
              <a:tblPr/>
              <a:tblGrid>
                <a:gridCol w="922815"/>
                <a:gridCol w="1570211"/>
                <a:gridCol w="955781"/>
                <a:gridCol w="1357819"/>
                <a:gridCol w="1078814"/>
                <a:gridCol w="1336577"/>
                <a:gridCol w="1202919"/>
              </a:tblGrid>
              <a:tr h="525925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Допущены к выполнению нормативов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Справившиеся в полном объеме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Справились не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полном объеме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18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Освобож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денные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18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Золотой уровень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Серебряный уровень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Бронзовый уровень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320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2015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18981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(71%)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1699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3777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7824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5681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(30%)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7661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(29%)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2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качество – 70% 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20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2016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20161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(73,4%)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1934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4121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9242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4864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(24,2%)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7271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(26,6%)</a:t>
                      </a: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качество - 75,8%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320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2017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20846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(74,1%)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endParaRPr lang="ru-RU" sz="24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1895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5766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8187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4998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(24%)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7311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(25.9%)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41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endParaRPr lang="ru-RU" sz="24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153920" algn="l"/>
                        </a:tabLst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качество - 76,0%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endParaRPr lang="ru-RU" sz="24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endParaRPr lang="ru-RU" sz="24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53920" algn="l"/>
                        </a:tabLst>
                      </a:pPr>
                      <a:endParaRPr lang="ru-RU" sz="24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947" marR="649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50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0500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32" y="9125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Фестиваль ГТО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  <p:graphicFrame>
        <p:nvGraphicFramePr>
          <p:cNvPr id="7" name="Содержимое 3"/>
          <p:cNvGraphicFramePr>
            <a:graphicFrameLocks/>
          </p:cNvGraphicFramePr>
          <p:nvPr>
            <p:extLst/>
          </p:nvPr>
        </p:nvGraphicFramePr>
        <p:xfrm>
          <a:off x="683569" y="1305334"/>
          <a:ext cx="7887820" cy="13681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43910"/>
                <a:gridCol w="3943910"/>
              </a:tblGrid>
              <a:tr h="7467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Зимний Фестиваль ГТО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Победители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2141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Летний Фестиваль</a:t>
                      </a:r>
                      <a:r>
                        <a:rPr lang="ru-RU" sz="28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ГТО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Призеры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8" name="Рисунок 7" descr="Олефиренк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2834488"/>
            <a:ext cx="2664296" cy="314734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716015" y="3214394"/>
            <a:ext cx="2933304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Олефиренко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Светлана </a:t>
            </a:r>
          </a:p>
          <a:p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гимназия №22</a:t>
            </a:r>
            <a:endParaRPr lang="ru-RU" sz="28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245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900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Взлетная полоса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09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5251" y="1988840"/>
            <a:ext cx="4333873" cy="3250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нлнк (1) - копия - копия.png"/>
          <p:cNvPicPr>
            <a:picLocks noChangeAspect="1"/>
          </p:cNvPicPr>
          <p:nvPr/>
        </p:nvPicPr>
        <p:blipFill>
          <a:blip r:embed="rId3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  <p:pic>
        <p:nvPicPr>
          <p:cNvPr id="6" name="Рисунок 5" descr="IMG_21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1988840"/>
            <a:ext cx="4285140" cy="3250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00230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900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Здоровое питание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  <p:pic>
        <p:nvPicPr>
          <p:cNvPr id="7" name="Picture 2" descr="http://www.hobobo.ru/upload/images/41712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28802"/>
            <a:ext cx="4248472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NMR_1102 (1).JPG"/>
          <p:cNvPicPr>
            <a:picLocks noChangeAspect="1"/>
          </p:cNvPicPr>
          <p:nvPr/>
        </p:nvPicPr>
        <p:blipFill>
          <a:blip r:embed="rId4" cstate="print"/>
          <a:srcRect l="8278" t="10603" r="5879"/>
          <a:stretch>
            <a:fillRect/>
          </a:stretch>
        </p:blipFill>
        <p:spPr>
          <a:xfrm>
            <a:off x="4788024" y="1928802"/>
            <a:ext cx="4176464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88750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869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Преступления среди несовершеннолетних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72553177"/>
              </p:ext>
            </p:extLst>
          </p:nvPr>
        </p:nvGraphicFramePr>
        <p:xfrm>
          <a:off x="457200" y="1551118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Рисунок 6" descr="нлнк (1) - копия - копия.png"/>
          <p:cNvPicPr>
            <a:picLocks noChangeAspect="1"/>
          </p:cNvPicPr>
          <p:nvPr/>
        </p:nvPicPr>
        <p:blipFill>
          <a:blip r:embed="rId3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729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3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  <p:pic>
        <p:nvPicPr>
          <p:cNvPr id="1026" name="Picture 2" descr="C:\Documents and Settings\ИМЦ\Рабочий стол\ЮА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984" y="3645304"/>
            <a:ext cx="3600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Documents and Settings\ИМЦ\Рабочий стол\Screenshot_2017-06-26-11-33-56.png"/>
          <p:cNvPicPr>
            <a:picLocks noChangeArrowheads="1"/>
          </p:cNvPicPr>
          <p:nvPr/>
        </p:nvPicPr>
        <p:blipFill>
          <a:blip r:embed="rId4" cstate="print"/>
          <a:srcRect t="19336" b="41406"/>
          <a:stretch>
            <a:fillRect/>
          </a:stretch>
        </p:blipFill>
        <p:spPr bwMode="auto">
          <a:xfrm>
            <a:off x="682976" y="859888"/>
            <a:ext cx="3600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C:\Documents and Settings\ИМЦ\Рабочий стол\IMG_20170613_090156_716.jpg"/>
          <p:cNvPicPr>
            <a:picLocks noChangeArrowheads="1"/>
          </p:cNvPicPr>
          <p:nvPr/>
        </p:nvPicPr>
        <p:blipFill rotWithShape="1">
          <a:blip r:embed="rId5" cstate="print"/>
          <a:srcRect t="11372" b="9091"/>
          <a:stretch/>
        </p:blipFill>
        <p:spPr bwMode="auto">
          <a:xfrm>
            <a:off x="4931448" y="3645304"/>
            <a:ext cx="3600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28596" y="-20520"/>
            <a:ext cx="8229600" cy="857232"/>
          </a:xfrm>
        </p:spPr>
        <p:txBody>
          <a:bodyPr>
            <a:normAutofit/>
          </a:bodyPr>
          <a:lstStyle/>
          <a:p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Юнармия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Documents and Settings\111\Рабочий стол\разобрать\9 мая\фото\3.jpg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440" y="859888"/>
            <a:ext cx="3600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52650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111\Рабочий стол\фотодоп\DSC_0167.JP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864096"/>
            <a:ext cx="3636000" cy="2556000"/>
          </a:xfrm>
          <a:prstGeom prst="rect">
            <a:avLst/>
          </a:prstGeom>
          <a:noFill/>
        </p:spPr>
      </p:pic>
      <p:pic>
        <p:nvPicPr>
          <p:cNvPr id="9" name="Рисунок 8" descr="IMG_7963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3768" y="3717032"/>
            <a:ext cx="3636000" cy="2556000"/>
          </a:xfrm>
          <a:prstGeom prst="rect">
            <a:avLst/>
          </a:prstGeom>
        </p:spPr>
      </p:pic>
      <p:pic>
        <p:nvPicPr>
          <p:cNvPr id="10" name="Рисунок 9" descr="20170823_105312.jp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98628" y="3717032"/>
            <a:ext cx="3636000" cy="2556000"/>
          </a:xfrm>
          <a:prstGeom prst="rect">
            <a:avLst/>
          </a:prstGeom>
        </p:spPr>
      </p:pic>
      <p:pic>
        <p:nvPicPr>
          <p:cNvPr id="13" name="Содержимое 12" descr="20170823_105405.jpg"/>
          <p:cNvPicPr>
            <a:picLocks noGrp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4798628" y="873000"/>
            <a:ext cx="3636000" cy="2556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67544" y="-171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Кабинеты ОБЖ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2" name="Рисунок 11" descr="нлнк (1) - копия - копия.png"/>
          <p:cNvPicPr>
            <a:picLocks noChangeAspect="1"/>
          </p:cNvPicPr>
          <p:nvPr/>
        </p:nvPicPr>
        <p:blipFill>
          <a:blip r:embed="rId6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0406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Заголовок 5"/>
          <p:cNvSpPr>
            <a:spLocks noGrp="1"/>
          </p:cNvSpPr>
          <p:nvPr>
            <p:ph type="title"/>
          </p:nvPr>
        </p:nvSpPr>
        <p:spPr>
          <a:xfrm>
            <a:off x="263525" y="261644"/>
            <a:ext cx="8642350" cy="733425"/>
          </a:xfrm>
        </p:spPr>
        <p:txBody>
          <a:bodyPr>
            <a:normAutofit fontScale="90000"/>
          </a:bodyPr>
          <a:lstStyle/>
          <a:p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Образовательные организации</a:t>
            </a:r>
            <a:b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2017/2018 учебном году</a:t>
            </a: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/>
          </p:nvPr>
        </p:nvGraphicFramePr>
        <p:xfrm>
          <a:off x="107504" y="1618942"/>
          <a:ext cx="8928992" cy="3881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440"/>
                <a:gridCol w="864096"/>
                <a:gridCol w="936104"/>
                <a:gridCol w="1728192"/>
                <a:gridCol w="1440160"/>
              </a:tblGrid>
              <a:tr h="1091163"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учреждения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город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село и </a:t>
                      </a:r>
                    </a:p>
                    <a:p>
                      <a:pPr algn="ctr"/>
                      <a:r>
                        <a:rPr lang="ru-RU" sz="2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пгт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Камские Поляны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tabLst/>
                      </a:pPr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изменение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24341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Школы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08248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Учреждения дополнительного образования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577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Учреждения среднего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профессионального образования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91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Учреждения высшего образования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2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0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2403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076" y="-182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Музейно-краеведческая  работа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7" name="Picture 9" descr="C:\Documents and Settings\ИМЦ\Рабочий стол\Hlo7R_J1s5E.jp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4432" y="3681312"/>
            <a:ext cx="3636000" cy="25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9" name="Picture 11" descr="C:\Documents and Settings\ИМЦ\Рабочий стол\tTfOBPzMWu4.jpg"/>
          <p:cNvPicPr>
            <a:picLocks noChangeArrowheads="1"/>
          </p:cNvPicPr>
          <p:nvPr/>
        </p:nvPicPr>
        <p:blipFill>
          <a:blip r:embed="rId3" cstate="print"/>
          <a:srcRect l="5860" r="6249"/>
          <a:stretch>
            <a:fillRect/>
          </a:stretch>
        </p:blipFill>
        <p:spPr bwMode="auto">
          <a:xfrm>
            <a:off x="683568" y="897433"/>
            <a:ext cx="3636000" cy="25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Documents and Settings\1\Рабочий стол\DSC_1822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4432" y="897433"/>
            <a:ext cx="3636000" cy="25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Documents and Settings\1\Рабочий стол\WP_20170228_029.jpg"/>
          <p:cNvPicPr>
            <a:picLocks noGrp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681312"/>
            <a:ext cx="3636000" cy="25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нлнк (1) - копия - копия.png"/>
          <p:cNvPicPr>
            <a:picLocks noChangeAspect="1"/>
          </p:cNvPicPr>
          <p:nvPr/>
        </p:nvPicPr>
        <p:blipFill>
          <a:blip r:embed="rId6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087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198" y="-2738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Секреты дружного класса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ИМЦ\Рабочий стол\IMG_0566-17-04-17-12-16.jpeg"/>
          <p:cNvPicPr>
            <a:picLocks noGrp="1" noChangeArrowheads="1"/>
          </p:cNvPicPr>
          <p:nvPr>
            <p:ph idx="1"/>
          </p:nvPr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755576" y="774964"/>
            <a:ext cx="3636000" cy="25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 descr="C:\Documents and Settings\ИМЦ\Рабочий стол\После награждения Нижнекамск 6А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551913"/>
            <a:ext cx="3636000" cy="25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8" name="Picture 6" descr="C:\Documents and Settings\ИМЦ\Рабочий стол\Родители на визитке класса Нижнекамск 6А.JPG"/>
          <p:cNvPicPr>
            <a:picLocks noChangeArrowheads="1"/>
          </p:cNvPicPr>
          <p:nvPr/>
        </p:nvPicPr>
        <p:blipFill>
          <a:blip r:embed="rId4" cstate="print">
            <a:lum bright="10000"/>
          </a:blip>
          <a:srcRect t="31641" b="31445"/>
          <a:stretch>
            <a:fillRect/>
          </a:stretch>
        </p:blipFill>
        <p:spPr bwMode="auto">
          <a:xfrm>
            <a:off x="4786314" y="774964"/>
            <a:ext cx="3636000" cy="25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нлнк (1) - копия - копия.png"/>
          <p:cNvPicPr>
            <a:picLocks noChangeAspect="1"/>
          </p:cNvPicPr>
          <p:nvPr/>
        </p:nvPicPr>
        <p:blipFill>
          <a:blip r:embed="rId5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  <p:pic>
        <p:nvPicPr>
          <p:cNvPr id="13" name="Picture 2" descr="F:\Казань 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70080710" y="12787378"/>
            <a:ext cx="3929090" cy="2946817"/>
          </a:xfrm>
          <a:prstGeom prst="rect">
            <a:avLst/>
          </a:prstGeom>
          <a:noFill/>
        </p:spPr>
      </p:pic>
      <p:pic>
        <p:nvPicPr>
          <p:cNvPr id="16" name="Рисунок 15" descr="Казань 3.JP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86314" y="3552657"/>
            <a:ext cx="3636000" cy="25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52363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0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 эколого-биологических центров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323528" y="2486000"/>
          <a:ext cx="8391876" cy="2743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29828"/>
                <a:gridCol w="576204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 в рейтинге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организация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ДЭБЦ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Нижнекамского района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ДЭБЦ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г.Казань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ДЭБЦ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Елабужского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района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ДЭБЦ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№ 4 г.Набережные Челны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ДЭБЦ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Бугульминского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района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8662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Охват техническим творчеством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358552" y="1556792"/>
          <a:ext cx="8424936" cy="4521638"/>
        </p:xfrm>
        <a:graphic>
          <a:graphicData uri="http://schemas.openxmlformats.org/drawingml/2006/table">
            <a:tbl>
              <a:tblPr/>
              <a:tblGrid>
                <a:gridCol w="2751535"/>
                <a:gridCol w="2504161"/>
                <a:gridCol w="3169240"/>
              </a:tblGrid>
              <a:tr h="784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Образовательные организации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2015-2016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2016-2017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80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школах</a:t>
                      </a:r>
                      <a:endParaRPr lang="ru-RU" sz="20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8%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186 чел.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8,8%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516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чел.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23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учреждениях  дополнительного образования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6,4%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803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чел.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9,5%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2 146 чел.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5823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40787" cy="132503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Итоги регионального чемпионата 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«Профессионалы будущего» (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Junior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Skills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Республики Татарстан 2017 года 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106810" y="1657134"/>
          <a:ext cx="8929686" cy="4436162"/>
        </p:xfrm>
        <a:graphic>
          <a:graphicData uri="http://schemas.openxmlformats.org/drawingml/2006/table">
            <a:tbl>
              <a:tblPr/>
              <a:tblGrid>
                <a:gridCol w="489623"/>
                <a:gridCol w="4707148"/>
                <a:gridCol w="2195832"/>
                <a:gridCol w="1537083"/>
              </a:tblGrid>
              <a:tr h="308464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Образовательная организация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Компетенция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Место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6244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9 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совместно с «ТНН»,  «НТК», «ННК»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лабораторный химический анализ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(золото)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781589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«Лицей – интернат № 24», 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ДТДиМ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имени И.Х.Садыкова»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Мобильная робототехника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(золото)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71375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«Дворец творчества детей и молодежи имени И.Х.Садыкова»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аэрокосмическая инженерия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785813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(серебро)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  <a:tr h="656244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9 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совместно с «ТНН»,  «НТК», «ННК»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лабораторный химический анализ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785813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(серебро)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  <a:tr h="450489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33»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совместно «НИТ», «НСМК»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прототипирование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62378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электромонтажные работы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8416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0" y="5357826"/>
            <a:ext cx="9144000" cy="1500174"/>
          </a:xfrm>
          <a:prstGeom prst="rect">
            <a:avLst/>
          </a:prstGeom>
        </p:spPr>
      </p:pic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0" y="55323"/>
            <a:ext cx="9144000" cy="99218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технопарк 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Кванториум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 smtClean="0"/>
          </a:p>
        </p:txBody>
      </p:sp>
      <p:pic>
        <p:nvPicPr>
          <p:cNvPr id="16392" name="Picture 8" descr="C:\Documents and Settings\ИМЦ\Рабочий стол\кванториум\IRR_1396.jpg"/>
          <p:cNvPicPr>
            <a:picLocks noGrp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055523"/>
            <a:ext cx="3636000" cy="25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93" name="Picture 9" descr="C:\Documents and Settings\ИМЦ\Рабочий стол\кванториум\IRR_1403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9976" y="1055523"/>
            <a:ext cx="3636000" cy="25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94" name="Picture 10" descr="C:\Documents and Settings\ИМЦ\Рабочий стол\кванториум\DSC_0031.JPG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869060"/>
            <a:ext cx="3636000" cy="25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95" name="Picture 11" descr="C:\Documents and Settings\ИМЦ\Рабочий стол\кванториум\DSC_0073.JPG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9976" y="3869060"/>
            <a:ext cx="3636000" cy="25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57803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8596" y="1628800"/>
            <a:ext cx="8786874" cy="3672408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Symbol" pitchFamily="18" charset="2"/>
              <a:buNone/>
              <a:defRPr/>
            </a:pP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Учебно-методическая деятельность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Движение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Финансово-хозяйственная деятельность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с кадрами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0825" y="476672"/>
            <a:ext cx="8642350" cy="7191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Рейтинговые показатели</a:t>
            </a:r>
            <a:r>
              <a:rPr lang="ru-RU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6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4352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50"/>
            <a:ext cx="9144000" cy="1500174"/>
          </a:xfrm>
          <a:prstGeom prst="rect">
            <a:avLst/>
          </a:prstGeom>
        </p:spPr>
      </p:pic>
      <p:sp>
        <p:nvSpPr>
          <p:cNvPr id="4" name="Заголовок 2"/>
          <p:cNvSpPr txBox="1">
            <a:spLocks/>
          </p:cNvSpPr>
          <p:nvPr/>
        </p:nvSpPr>
        <p:spPr>
          <a:xfrm>
            <a:off x="485804" y="409798"/>
            <a:ext cx="8229600" cy="64293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 профессиональных образовательных организаций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55920"/>
              </p:ext>
            </p:extLst>
          </p:nvPr>
        </p:nvGraphicFramePr>
        <p:xfrm>
          <a:off x="249052" y="1576783"/>
          <a:ext cx="8643936" cy="437249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88998"/>
                <a:gridCol w="3678191"/>
                <a:gridCol w="1184453"/>
                <a:gridCol w="1071570"/>
                <a:gridCol w="1143008"/>
                <a:gridCol w="1177716"/>
              </a:tblGrid>
              <a:tr h="10516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Профессиональная образовательная организация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в рейтинге 2014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в рейтинге 2015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в рейтинге 2016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в рейтинге 2017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</a:tr>
              <a:tr h="6309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Политехнический колледж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им. </a:t>
                      </a:r>
                      <a:r>
                        <a:rPr kumimoji="0" lang="ru-RU" sz="17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Е.Н.Королева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68580" marR="68580" marT="0" marB="0" anchor="ctr" horzOverflow="overflow">
                    <a:solidFill>
                      <a:srgbClr val="FF5757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Агропромышленный колледж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Техникум нефтехимии и нефтепереработки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anchor="ctr" horzOverflow="overflow">
                    <a:solidFill>
                      <a:srgbClr val="92D050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Индустриальный техникум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0" marB="0" anchor="ctr" horzOverflow="overflow">
                    <a:solidFill>
                      <a:srgbClr val="92D050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Сварочно-монтажный колледж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Нефтехимический колледж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</a:tr>
              <a:tr h="468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Технологический колледж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68580" marR="68580" marT="0" marB="0" anchor="ctr" horzOverflow="overflow">
                    <a:solidFill>
                      <a:srgbClr val="FF575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3909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41288" y="159751"/>
            <a:ext cx="8840787" cy="132503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Итоги регионального чемпионата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"Молодые профессионалы" (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Russia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Республики Татарстан 2017 года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142874" y="1392484"/>
          <a:ext cx="8786843" cy="5348884"/>
        </p:xfrm>
        <a:graphic>
          <a:graphicData uri="http://schemas.openxmlformats.org/drawingml/2006/table">
            <a:tbl>
              <a:tblPr/>
              <a:tblGrid>
                <a:gridCol w="481791"/>
                <a:gridCol w="772563"/>
                <a:gridCol w="5717815"/>
                <a:gridCol w="1814674"/>
              </a:tblGrid>
              <a:tr h="220341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СПО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Компетенция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Место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936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АПК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Сухое строительство и штукатурные работы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(золото)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335936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Сантехника и отопление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(золото)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335936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ТНН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Лабораторный химический анализ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(золото)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335936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Технология изготовления изделий из полимерных материалов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(золото)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305088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НИТ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Промышленные робототехника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(золото)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305088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НПК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Дошкольное воспитание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(серебро)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  <a:tr h="335936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АПК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Ремонт и обслуживании легковых автомобилей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(серебро)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  <a:tr h="335936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Сантехника и отопление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(серебро)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  <a:tr h="305088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ННК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Графический дизайн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(серебро)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  <a:tr h="305088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НТК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Лабораторный химический анализ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(серебро)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  <a:tr h="171527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НИТ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Промышленные робототехника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(серебро)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  <a:tr h="335936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Технология изготовления изделий из полимерных материалов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(серебро)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  <a:tr h="335936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НСМК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Поварское дело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(бронза)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</a:tr>
              <a:tr h="305088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АПК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Сантехника и отоплении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(бронза)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</a:tr>
              <a:tr h="305088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ННК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Лабораторный химический анализ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(бронза)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</a:tr>
              <a:tr h="305088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НТК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Электромонтаж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(бронза)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9094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79512" y="663807"/>
            <a:ext cx="8840787" cy="132503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Итоги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национального чемпионата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"Молодые профессионалы" (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Russia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Краснодарский край 2017 года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142907" y="2470758"/>
          <a:ext cx="8929687" cy="2902458"/>
        </p:xfrm>
        <a:graphic>
          <a:graphicData uri="http://schemas.openxmlformats.org/drawingml/2006/table">
            <a:tbl>
              <a:tblPr/>
              <a:tblGrid>
                <a:gridCol w="360362"/>
                <a:gridCol w="1139803"/>
                <a:gridCol w="3286181"/>
                <a:gridCol w="2071702"/>
                <a:gridCol w="2071639"/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СПО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Компетенция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ФИО участника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Место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896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НИТ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Промышленные робототехника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Зинатуллин</a:t>
                      </a: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Айзат</a:t>
                      </a: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Имбеллович</a:t>
                      </a:r>
                      <a:endParaRPr kumimoji="0" 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(золото)</a:t>
                      </a:r>
                      <a:endParaRPr kumimoji="0" lang="ru-RU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981456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АПК</a:t>
                      </a:r>
                      <a:endParaRPr kumimoji="0" 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Сухое строительство и штукатурные работы</a:t>
                      </a:r>
                      <a:endParaRPr kumimoji="0" lang="ru-RU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Гатауллин Фаннур Хабибуллович</a:t>
                      </a:r>
                      <a:endParaRPr kumimoji="0" lang="ru-RU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место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Медаль за профессионализм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654304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ТНН</a:t>
                      </a:r>
                      <a:endParaRPr kumimoji="0" lang="ru-RU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Лабораторный химический анализ</a:t>
                      </a:r>
                      <a:endParaRPr kumimoji="0" lang="ru-RU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Габдулбарова Энзе Мидхатовна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место</a:t>
                      </a:r>
                      <a:endParaRPr kumimoji="0" 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0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3095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7829"/>
            <a:ext cx="8229600" cy="4984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Капитальный ремонт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457200" y="1254839"/>
          <a:ext cx="8435280" cy="5310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88780"/>
                <a:gridCol w="2546500"/>
              </a:tblGrid>
              <a:tr h="531087">
                <a:tc>
                  <a:txBody>
                    <a:bodyPr/>
                    <a:lstStyle/>
                    <a:p>
                      <a:pPr marL="0" indent="0">
                        <a:buFont typeface="Symbol" pitchFamily="18" charset="2"/>
                        <a:buNone/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Камскополянская школа №2 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млн.руб.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26"/>
            <a:ext cx="9144000" cy="1500174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13184" y="2852936"/>
            <a:ext cx="8579296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2075" lvl="0" eaLnBrk="0" hangingPunct="0">
              <a:spcBef>
                <a:spcPts val="600"/>
              </a:spcBef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 №3	    </a:t>
            </a:r>
          </a:p>
          <a:p>
            <a:pPr marL="92075" eaLnBrk="0" hangingPunct="0">
              <a:spcBef>
                <a:spcPts val="600"/>
              </a:spcBef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Гимназия № 32</a:t>
            </a:r>
          </a:p>
          <a:p>
            <a:pPr marL="92075" eaLnBrk="0" hangingPunct="0">
              <a:spcBef>
                <a:spcPts val="600"/>
              </a:spcBef>
            </a:pPr>
            <a:r>
              <a:rPr lang="ru-RU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Камскополянская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СОШ № 2</a:t>
            </a:r>
          </a:p>
          <a:p>
            <a:pPr marL="92075" lvl="0" eaLnBrk="0" hangingPunct="0">
              <a:spcBef>
                <a:spcPts val="600"/>
              </a:spcBef>
            </a:pPr>
            <a:r>
              <a:rPr lang="ru-RU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Красноключинская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СОШ – универсальный хоккейный корт</a:t>
            </a:r>
          </a:p>
          <a:p>
            <a:pPr marL="444500" lvl="0" eaLnBrk="0" hangingPunct="0">
              <a:spcBef>
                <a:spcPts val="600"/>
              </a:spcBef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 bwMode="auto">
          <a:xfrm>
            <a:off x="1285852" y="1785926"/>
            <a:ext cx="6572296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Спортивные площадки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17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32" y="5357850"/>
            <a:ext cx="9144000" cy="1500174"/>
          </a:xfrm>
          <a:prstGeom prst="rect">
            <a:avLst/>
          </a:prstGeom>
        </p:spPr>
      </p:pic>
      <p:sp>
        <p:nvSpPr>
          <p:cNvPr id="4" name="Заголовок 2"/>
          <p:cNvSpPr txBox="1">
            <a:spLocks/>
          </p:cNvSpPr>
          <p:nvPr/>
        </p:nvSpPr>
        <p:spPr>
          <a:xfrm>
            <a:off x="485804" y="553814"/>
            <a:ext cx="8229600" cy="64293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Рейтинг профессиональных образовательных организаций по воспитательной работе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62061824"/>
              </p:ext>
            </p:extLst>
          </p:nvPr>
        </p:nvGraphicFramePr>
        <p:xfrm>
          <a:off x="323528" y="1750129"/>
          <a:ext cx="8537790" cy="405513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33221"/>
                <a:gridCol w="5987453"/>
                <a:gridCol w="1917116"/>
              </a:tblGrid>
              <a:tr h="10516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Профессиональная образовательная организация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в рейтинге 2017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</a:tr>
              <a:tr h="503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Нефтехимический колледж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 horzOverflow="overflow">
                    <a:solidFill>
                      <a:srgbClr val="92D050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Технологический колледж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Техникум нефтехимии и нефтепереработки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68580" marR="68580" marT="0" marB="0" anchor="ctr" horzOverflow="overflow">
                    <a:solidFill>
                      <a:srgbClr val="FFFF00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Политехнический колледж </a:t>
                      </a:r>
                      <a:r>
                        <a:rPr kumimoji="0" lang="ru-RU" sz="17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им.Е.Н.Королева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68580" marR="68580" marT="0" marB="0" anchor="ctr" horzOverflow="overflow">
                    <a:solidFill>
                      <a:srgbClr val="FF5757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Агропромышленный колледж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68580" marR="68580" marT="0" marB="0" anchor="ctr" horzOverflow="overflow">
                    <a:solidFill>
                      <a:srgbClr val="FF5757"/>
                    </a:solidFill>
                  </a:tcPr>
                </a:tc>
              </a:tr>
              <a:tr h="406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Индустриальный техникум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68580" marR="68580" marT="0" marB="0" anchor="ctr" horzOverflow="overflow">
                    <a:solidFill>
                      <a:srgbClr val="FF5757"/>
                    </a:solidFill>
                  </a:tcPr>
                </a:tc>
              </a:tr>
              <a:tr h="468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Сварочно-монтажный колледж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68580" marR="68580" marT="0" marB="0" anchor="ctr" horzOverflow="overflow">
                    <a:solidFill>
                      <a:srgbClr val="FF575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741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на 2017-2018 учебный год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46177"/>
            <a:ext cx="9072594" cy="4525963"/>
          </a:xfrm>
        </p:spPr>
        <p:txBody>
          <a:bodyPr>
            <a:noAutofit/>
          </a:bodyPr>
          <a:lstStyle/>
          <a:p>
            <a:pPr lvl="1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продолжить  работу по созданию условий для формирования профильных классов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tt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вести методическое сопровождение ФГОС СОО в пилотных школах 27, 29,  гимназии 25,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организовать подготовительную работу для внедрения ФГОС среднего общего образования в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пилотных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школах (гимназия № 22, № 32, лицей № 35);</a:t>
            </a:r>
            <a:endParaRPr lang="tt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вовлечь родителей в образовательный процесс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реализовать языковую политику Республики Татарстан; </a:t>
            </a:r>
          </a:p>
          <a:p>
            <a:pPr lvl="1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создать условия для профессионального роста педагога;</a:t>
            </a:r>
          </a:p>
          <a:p>
            <a:pPr lvl="1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совершенствовать работу по созданию условий для реализации способностей одаренных учащихся;</a:t>
            </a:r>
          </a:p>
          <a:p>
            <a:pPr lvl="1"/>
            <a:r>
              <a:rPr lang="tt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совершенствовать преемственность между уровнями образования;</a:t>
            </a:r>
          </a:p>
          <a:p>
            <a:pPr lvl="1">
              <a:buNone/>
            </a:pPr>
            <a:endParaRPr lang="tt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0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2236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89053"/>
            <a:ext cx="8643998" cy="4525963"/>
          </a:xfrm>
        </p:spPr>
        <p:txBody>
          <a:bodyPr>
            <a:noAutofit/>
          </a:bodyPr>
          <a:lstStyle/>
          <a:p>
            <a:pPr marL="193675" lvl="0" indent="-193675" algn="just">
              <a:buFont typeface="Times New Roman" pitchFamily="18" charset="0"/>
              <a:buChar char="–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продолжить работу по повышению качественных показателей результатов обучения, подготовке к итоговой аттестации в школе, независимой оценки качества в учреждениях среднего профессионального образования;</a:t>
            </a:r>
          </a:p>
          <a:p>
            <a:pPr marL="193675" lvl="0" indent="-193675" algn="just">
              <a:buFont typeface="Times New Roman" pitchFamily="18" charset="0"/>
              <a:buChar char="–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содействовать выполнению целевых федеральных, региональных и муниципальных программ образования, воспитания, молодежной политики, сопровождению реализации ВФСК ГТО;</a:t>
            </a:r>
          </a:p>
          <a:p>
            <a:pPr marL="193675" lvl="0" indent="-193675" algn="just">
              <a:buFont typeface="Times New Roman" pitchFamily="18" charset="0"/>
              <a:buChar char="–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систематизировать работу в сфере раннего выявления социального неблагополучия семей и детей, психолого-педагогическую деятельность с детьми «группы риска».</a:t>
            </a:r>
          </a:p>
          <a:p>
            <a:pPr algn="just">
              <a:buFont typeface="Times New Roman" pitchFamily="18" charset="0"/>
              <a:buChar char="–"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-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на 2017-2018 учебный год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0" y="5357850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236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0" y="890609"/>
            <a:ext cx="9143999" cy="55387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«Духовно</a:t>
            </a:r>
            <a:r>
              <a:rPr lang="tt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нравственное и этнокультурное воспитание как базисный компонент государственных образовательных стандартов: новое содержание, технологии, управленческие решения» </a:t>
            </a:r>
          </a:p>
          <a:p>
            <a:endParaRPr lang="ru-RU" altLang="ru-RU" sz="4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4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«Дәүләт белем бирү стандартларының базис компоненты буларак әхлакый һәм этнокультур тәрбия: яңа эчтәлек, технологияләр, идарә итү карарлары»</a:t>
            </a:r>
            <a:endParaRPr lang="ru-RU" sz="4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4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4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045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Заголовок 5"/>
          <p:cNvSpPr>
            <a:spLocks noGrp="1"/>
          </p:cNvSpPr>
          <p:nvPr>
            <p:ph type="title"/>
          </p:nvPr>
        </p:nvSpPr>
        <p:spPr>
          <a:xfrm>
            <a:off x="323528" y="109537"/>
            <a:ext cx="8642350" cy="733425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обучающихся</a:t>
            </a: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/>
          </p:nvPr>
        </p:nvGraphicFramePr>
        <p:xfrm>
          <a:off x="323528" y="1556792"/>
          <a:ext cx="8496943" cy="38164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73921"/>
                <a:gridCol w="1565231"/>
                <a:gridCol w="2757791"/>
              </a:tblGrid>
              <a:tr h="1206581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учреждения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r>
                        <a:rPr lang="ru-RU" sz="2200" b="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них первый год обучения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05292">
                <a:tc>
                  <a:txBody>
                    <a:bodyPr/>
                    <a:lstStyle/>
                    <a:p>
                      <a:pPr algn="l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Школы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r>
                        <a:rPr lang="ru-RU" sz="22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681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3552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625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Учреждения среднего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профессионального образования</a:t>
                      </a:r>
                      <a:endParaRPr lang="ru-RU" sz="22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5675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2367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2420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Учреждения высшего образования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660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256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6" name="Рисунок 5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0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340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8500" y="0"/>
            <a:ext cx="7772400" cy="76171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Категорийность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педагогов</a:t>
            </a:r>
            <a:endParaRPr lang="ru-RU" sz="4000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250539" y="1142984"/>
          <a:ext cx="8640963" cy="4896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09093"/>
                <a:gridCol w="2664296"/>
                <a:gridCol w="2664296"/>
                <a:gridCol w="2303278"/>
              </a:tblGrid>
              <a:tr h="1440160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имеют квалификационные категории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Высшая квалификационная категория 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Первая квалификационная категория 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52128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2015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52128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2016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67,84 %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20,17 %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47,67 %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521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67,9%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19,5%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48,4%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5" name="Рисунок 4" descr="нлнк (1) - копия - копия.png"/>
          <p:cNvPicPr>
            <a:picLocks noChangeAspect="1"/>
          </p:cNvPicPr>
          <p:nvPr/>
        </p:nvPicPr>
        <p:blipFill>
          <a:blip r:embed="rId2" cstate="print"/>
          <a:srcRect l="35197" r="4733"/>
          <a:stretch>
            <a:fillRect/>
          </a:stretch>
        </p:blipFill>
        <p:spPr>
          <a:xfrm>
            <a:off x="0" y="5357826"/>
            <a:ext cx="9144000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1776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1934</TotalTime>
  <Words>3036</Words>
  <Application>Microsoft Macintosh PowerPoint</Application>
  <PresentationFormat>Экран (4:3)</PresentationFormat>
  <Paragraphs>1249</Paragraphs>
  <Slides>73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73</vt:i4>
      </vt:variant>
    </vt:vector>
  </HeadingPairs>
  <TitlesOfParts>
    <vt:vector size="74" baseType="lpstr">
      <vt:lpstr>Тема Office</vt:lpstr>
      <vt:lpstr>Слайд 1</vt:lpstr>
      <vt:lpstr>Слайд 2</vt:lpstr>
      <vt:lpstr>Задачи на 2016-2017 учебный год</vt:lpstr>
      <vt:lpstr>Задачи на 2016-2017 учебный год</vt:lpstr>
      <vt:lpstr>Задачи на 2016-2017 учебный год</vt:lpstr>
      <vt:lpstr>Образовательные организации в 2017/2018 учебном году</vt:lpstr>
      <vt:lpstr>Капитальный ремонт</vt:lpstr>
      <vt:lpstr>Количество обучающихся</vt:lpstr>
      <vt:lpstr>Слайд 9</vt:lpstr>
      <vt:lpstr>Лучший директор школы 2017 Бликин Андрей Иванович</vt:lpstr>
      <vt:lpstr>Победитель Республиканского этапа Всероссийского конкурса «Воспитать человека» в номинации «Классный руководитель года»  Гурьянова Светлана Анатольевна</vt:lpstr>
      <vt:lpstr>Призер Республиканского этапа конкурса «Воспитать человека» в номинации «Лучший  педагог-организатор»  Филиппова  Анна Сергеевна</vt:lpstr>
      <vt:lpstr>Победитель  в номинации  «Учитель- творец» Всероссийского конкурса «Лучший учитель татарского языка»   в рамках Всероссийского конкурса  «Учитель года - 2017»  Александрова Алсу Исмагиловна</vt:lpstr>
      <vt:lpstr> Леонтьева Татьяна Николаевна</vt:lpstr>
      <vt:lpstr>Лучшие учителя  в рамках ПНП  «Образование» в 2017 году  (победители РФ)</vt:lpstr>
      <vt:lpstr>Слайд 16</vt:lpstr>
      <vt:lpstr>Гранты  учреждений среднего профессионального образования</vt:lpstr>
      <vt:lpstr>Рейтинговые показатели</vt:lpstr>
      <vt:lpstr>Слайд 19</vt:lpstr>
      <vt:lpstr>Динамика результатов по обязательным предметам (средний балл)</vt:lpstr>
      <vt:lpstr>Рейтинг школ по ЕГЭ</vt:lpstr>
      <vt:lpstr>Результаты ЕГЭ в сравнении с 2016 г.</vt:lpstr>
      <vt:lpstr>Результаты ЕГЭ</vt:lpstr>
      <vt:lpstr> </vt:lpstr>
      <vt:lpstr>Не перешедшие  минимальный порог </vt:lpstr>
      <vt:lpstr>Количество 100 балльников</vt:lpstr>
      <vt:lpstr>Выпускники, набравшие 100 баллов</vt:lpstr>
      <vt:lpstr> Количество медалистов </vt:lpstr>
      <vt:lpstr>100 лучших городских общеобразовательных организаций РТ</vt:lpstr>
      <vt:lpstr>Рейтинг организаций интернатного типа для одаренных детей</vt:lpstr>
      <vt:lpstr>Результативность  олимпиадного движения</vt:lpstr>
      <vt:lpstr>Слайд 32</vt:lpstr>
      <vt:lpstr>Олимпиадное движение</vt:lpstr>
      <vt:lpstr>Рейтинг образовательных учреждений по олимпиадному движению</vt:lpstr>
      <vt:lpstr>Рейтинг күрсәткечләре</vt:lpstr>
      <vt:lpstr>Рейтинг национального образования</vt:lpstr>
      <vt:lpstr>Милли состав</vt:lpstr>
      <vt:lpstr>Милли мәктәпләр хакында мәгълүмат</vt:lpstr>
      <vt:lpstr>Туган телдә белем алучы укучылар өлеше</vt:lpstr>
      <vt:lpstr>Бердәм республика тесты күрсәткечләре</vt:lpstr>
      <vt:lpstr> Татар гимназияләре рейтингы</vt:lpstr>
      <vt:lpstr>Милли олимпиадалар нәтиҗәсе </vt:lpstr>
      <vt:lpstr>Р.И. Вәлиев премиясенә яшь язучылар бәйгесе</vt:lpstr>
      <vt:lpstr> </vt:lpstr>
      <vt:lpstr>Милли состав</vt:lpstr>
      <vt:lpstr> </vt:lpstr>
      <vt:lpstr>Фольклорный ансамбль «Мерчен»</vt:lpstr>
      <vt:lpstr>Милли мәгариф буенча мәктәпләр рейтингы</vt:lpstr>
      <vt:lpstr>Слайд 49</vt:lpstr>
      <vt:lpstr>Показатели рейтинга</vt:lpstr>
      <vt:lpstr>Слайд 51</vt:lpstr>
      <vt:lpstr>Спартакиада</vt:lpstr>
      <vt:lpstr>Выполнение нормативов ГТО</vt:lpstr>
      <vt:lpstr>Фестиваль ГТО</vt:lpstr>
      <vt:lpstr>Взлетная полоса</vt:lpstr>
      <vt:lpstr>Здоровое питание</vt:lpstr>
      <vt:lpstr>Преступления среди несовершеннолетних </vt:lpstr>
      <vt:lpstr>Юнармия</vt:lpstr>
      <vt:lpstr>Слайд 59</vt:lpstr>
      <vt:lpstr>Музейно-краеведческая  работа</vt:lpstr>
      <vt:lpstr>Секреты дружного класса</vt:lpstr>
      <vt:lpstr>Рейтинг эколого-биологических центров</vt:lpstr>
      <vt:lpstr>Охват техническим творчеством</vt:lpstr>
      <vt:lpstr>Итоги регионального чемпионата  «Профессионалы будущего» (JuniorSkills)  Республики Татарстан 2017 года  </vt:lpstr>
      <vt:lpstr>Детский технопарк  «Кванториум»</vt:lpstr>
      <vt:lpstr>Рейтинговые показатели   </vt:lpstr>
      <vt:lpstr>Слайд 67</vt:lpstr>
      <vt:lpstr>Итоги регионального чемпионата  "Молодые профессионалы" (WorldSkills Russia)  Республики Татарстан 2017 года  </vt:lpstr>
      <vt:lpstr>Итоги V национального чемпионата  "Молодые профессионалы" (WorldSkills Russia)  Краснодарский край 2017 года  </vt:lpstr>
      <vt:lpstr>Слайд 70</vt:lpstr>
      <vt:lpstr>Задачи на 2017-2018 учебный год</vt:lpstr>
      <vt:lpstr>Задачи на 2017-2018 учебный год</vt:lpstr>
      <vt:lpstr>Слайд 73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MONOBLOK</cp:lastModifiedBy>
  <cp:revision>128</cp:revision>
  <dcterms:created xsi:type="dcterms:W3CDTF">2016-08-19T08:51:04Z</dcterms:created>
  <dcterms:modified xsi:type="dcterms:W3CDTF">2017-08-24T13:02:15Z</dcterms:modified>
</cp:coreProperties>
</file>